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p:sldMasterIdLst>
    <p:sldMasterId id="2147483648" r:id="rId1"/>
    <p:sldMasterId id="2147484960" r:id="rId2"/>
  </p:sldMasterIdLst>
  <p:notesMasterIdLst>
    <p:notesMasterId r:id="rId14"/>
  </p:notesMasterIdLst>
  <p:sldIdLst>
    <p:sldId id="429" r:id="rId3"/>
    <p:sldId id="440" r:id="rId4"/>
    <p:sldId id="441" r:id="rId5"/>
    <p:sldId id="416" r:id="rId6"/>
    <p:sldId id="435" r:id="rId7"/>
    <p:sldId id="414" r:id="rId8"/>
    <p:sldId id="437" r:id="rId9"/>
    <p:sldId id="438" r:id="rId10"/>
    <p:sldId id="439" r:id="rId11"/>
    <p:sldId id="436" r:id="rId12"/>
    <p:sldId id="432" r:id="rId13"/>
  </p:sldIdLst>
  <p:sldSz cx="9144000" cy="5143500" type="screen16x9"/>
  <p:notesSz cx="6805613" cy="9939338"/>
  <p:embeddedFontLst>
    <p:embeddedFont>
      <p:font typeface="Arial Black" panose="020B0A04020102020204" pitchFamily="34" charset="0"/>
      <p:bold r:id="rId15"/>
    </p:embeddedFont>
    <p:embeddedFont>
      <p:font typeface="BigNoodleTitling" panose="020B0604020202020204"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Gotham" panose="020B0604020202020204"/>
      <p:regular r:id="rId23"/>
      <p:bold r:id="rId24"/>
      <p:italic r:id="rId25"/>
      <p:boldItalic r:id="rId26"/>
    </p:embeddedFont>
    <p:embeddedFont>
      <p:font typeface="Helvetica" panose="020B0604020202020204" pitchFamily="34" charset="0"/>
      <p:regular r:id="rId27"/>
      <p:bold r:id="rId28"/>
      <p:italic r:id="rId29"/>
      <p:boldItalic r:id="rId30"/>
    </p:embeddedFont>
    <p:embeddedFont>
      <p:font typeface="Sylfaen" panose="010A0502050306030303" pitchFamily="18" charset="0"/>
      <p:regular r:id="rId31"/>
    </p:embeddedFont>
  </p:embeddedFontLst>
  <p:defaultTextStyle>
    <a:defPPr>
      <a:defRPr lang="en-US"/>
    </a:defPPr>
    <a:lvl1pPr algn="l" rtl="0" eaLnBrk="0" fontAlgn="base" hangingPunct="0">
      <a:spcBef>
        <a:spcPct val="0"/>
      </a:spcBef>
      <a:spcAft>
        <a:spcPct val="0"/>
      </a:spcAft>
      <a:defRPr kern="1200">
        <a:solidFill>
          <a:schemeClr val="tx1"/>
        </a:solidFill>
        <a:latin typeface="Gotham" panose="020B0604020202020204"/>
        <a:ea typeface="+mn-ea"/>
        <a:cs typeface="Arial" panose="020B0604020202020204" pitchFamily="34" charset="0"/>
      </a:defRPr>
    </a:lvl1pPr>
    <a:lvl2pPr marL="388938" indent="68263" algn="l" rtl="0" eaLnBrk="0" fontAlgn="base" hangingPunct="0">
      <a:spcBef>
        <a:spcPct val="0"/>
      </a:spcBef>
      <a:spcAft>
        <a:spcPct val="0"/>
      </a:spcAft>
      <a:defRPr kern="1200">
        <a:solidFill>
          <a:schemeClr val="tx1"/>
        </a:solidFill>
        <a:latin typeface="Gotham" panose="020B0604020202020204"/>
        <a:ea typeface="+mn-ea"/>
        <a:cs typeface="Arial" panose="020B0604020202020204" pitchFamily="34" charset="0"/>
      </a:defRPr>
    </a:lvl2pPr>
    <a:lvl3pPr marL="777875" indent="136525" algn="l" rtl="0" eaLnBrk="0" fontAlgn="base" hangingPunct="0">
      <a:spcBef>
        <a:spcPct val="0"/>
      </a:spcBef>
      <a:spcAft>
        <a:spcPct val="0"/>
      </a:spcAft>
      <a:defRPr kern="1200">
        <a:solidFill>
          <a:schemeClr val="tx1"/>
        </a:solidFill>
        <a:latin typeface="Gotham" panose="020B0604020202020204"/>
        <a:ea typeface="+mn-ea"/>
        <a:cs typeface="Arial" panose="020B0604020202020204" pitchFamily="34" charset="0"/>
      </a:defRPr>
    </a:lvl3pPr>
    <a:lvl4pPr marL="1168400" indent="203200" algn="l" rtl="0" eaLnBrk="0" fontAlgn="base" hangingPunct="0">
      <a:spcBef>
        <a:spcPct val="0"/>
      </a:spcBef>
      <a:spcAft>
        <a:spcPct val="0"/>
      </a:spcAft>
      <a:defRPr kern="1200">
        <a:solidFill>
          <a:schemeClr val="tx1"/>
        </a:solidFill>
        <a:latin typeface="Gotham" panose="020B0604020202020204"/>
        <a:ea typeface="+mn-ea"/>
        <a:cs typeface="Arial" panose="020B0604020202020204" pitchFamily="34" charset="0"/>
      </a:defRPr>
    </a:lvl4pPr>
    <a:lvl5pPr marL="1557338" indent="271463" algn="l" rtl="0" eaLnBrk="0" fontAlgn="base" hangingPunct="0">
      <a:spcBef>
        <a:spcPct val="0"/>
      </a:spcBef>
      <a:spcAft>
        <a:spcPct val="0"/>
      </a:spcAft>
      <a:defRPr kern="1200">
        <a:solidFill>
          <a:schemeClr val="tx1"/>
        </a:solidFill>
        <a:latin typeface="Gotham" panose="020B0604020202020204"/>
        <a:ea typeface="+mn-ea"/>
        <a:cs typeface="Arial" panose="020B0604020202020204" pitchFamily="34" charset="0"/>
      </a:defRPr>
    </a:lvl5pPr>
    <a:lvl6pPr marL="2286000" algn="l" defTabSz="914400" rtl="0" eaLnBrk="1" latinLnBrk="0" hangingPunct="1">
      <a:defRPr kern="1200">
        <a:solidFill>
          <a:schemeClr val="tx1"/>
        </a:solidFill>
        <a:latin typeface="Gotham" panose="020B0604020202020204"/>
        <a:ea typeface="+mn-ea"/>
        <a:cs typeface="Arial" panose="020B0604020202020204" pitchFamily="34" charset="0"/>
      </a:defRPr>
    </a:lvl6pPr>
    <a:lvl7pPr marL="2743200" algn="l" defTabSz="914400" rtl="0" eaLnBrk="1" latinLnBrk="0" hangingPunct="1">
      <a:defRPr kern="1200">
        <a:solidFill>
          <a:schemeClr val="tx1"/>
        </a:solidFill>
        <a:latin typeface="Gotham" panose="020B0604020202020204"/>
        <a:ea typeface="+mn-ea"/>
        <a:cs typeface="Arial" panose="020B0604020202020204" pitchFamily="34" charset="0"/>
      </a:defRPr>
    </a:lvl7pPr>
    <a:lvl8pPr marL="3200400" algn="l" defTabSz="914400" rtl="0" eaLnBrk="1" latinLnBrk="0" hangingPunct="1">
      <a:defRPr kern="1200">
        <a:solidFill>
          <a:schemeClr val="tx1"/>
        </a:solidFill>
        <a:latin typeface="Gotham" panose="020B0604020202020204"/>
        <a:ea typeface="+mn-ea"/>
        <a:cs typeface="Arial" panose="020B0604020202020204" pitchFamily="34" charset="0"/>
      </a:defRPr>
    </a:lvl8pPr>
    <a:lvl9pPr marL="3657600" algn="l" defTabSz="914400" rtl="0" eaLnBrk="1" latinLnBrk="0" hangingPunct="1">
      <a:defRPr kern="1200">
        <a:solidFill>
          <a:schemeClr val="tx1"/>
        </a:solidFill>
        <a:latin typeface="Gotham" panose="020B0604020202020204"/>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orient="horz" pos="461">
          <p15:clr>
            <a:srgbClr val="A4A3A4"/>
          </p15:clr>
        </p15:guide>
        <p15:guide id="3" orient="horz" pos="547">
          <p15:clr>
            <a:srgbClr val="A4A3A4"/>
          </p15:clr>
        </p15:guide>
        <p15:guide id="4" orient="horz" pos="3080">
          <p15:clr>
            <a:srgbClr val="A4A3A4"/>
          </p15:clr>
        </p15:guide>
        <p15:guide id="5" orient="horz" pos="655">
          <p15:clr>
            <a:srgbClr val="A4A3A4"/>
          </p15:clr>
        </p15:guide>
        <p15:guide id="6" orient="horz" pos="955">
          <p15:clr>
            <a:srgbClr val="A4A3A4"/>
          </p15:clr>
        </p15:guide>
        <p15:guide id="7" orient="horz" pos="923">
          <p15:clr>
            <a:srgbClr val="A4A3A4"/>
          </p15:clr>
        </p15:guide>
        <p15:guide id="8" pos="2880">
          <p15:clr>
            <a:srgbClr val="A4A3A4"/>
          </p15:clr>
        </p15:guide>
        <p15:guide id="9" pos="266">
          <p15:clr>
            <a:srgbClr val="A4A3A4"/>
          </p15:clr>
        </p15:guide>
        <p15:guide id="10" pos="5493">
          <p15:clr>
            <a:srgbClr val="A4A3A4"/>
          </p15:clr>
        </p15:guide>
        <p15:guide id="11" pos="6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BDE"/>
    <a:srgbClr val="A37F6A"/>
    <a:srgbClr val="519FD7"/>
    <a:srgbClr val="1B438B"/>
    <a:srgbClr val="006600"/>
    <a:srgbClr val="2E2E2E"/>
    <a:srgbClr val="757E84"/>
    <a:srgbClr val="3F3F3F"/>
    <a:srgbClr val="B4BBC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77688" autoAdjust="0"/>
  </p:normalViewPr>
  <p:slideViewPr>
    <p:cSldViewPr snapToGrid="0" snapToObjects="1">
      <p:cViewPr varScale="1">
        <p:scale>
          <a:sx n="112" d="100"/>
          <a:sy n="112" d="100"/>
        </p:scale>
        <p:origin x="1884" y="120"/>
      </p:cViewPr>
      <p:guideLst>
        <p:guide orient="horz" pos="1620"/>
        <p:guide orient="horz" pos="461"/>
        <p:guide orient="horz" pos="547"/>
        <p:guide orient="horz" pos="3080"/>
        <p:guide orient="horz" pos="655"/>
        <p:guide orient="horz" pos="955"/>
        <p:guide orient="horz" pos="923"/>
        <p:guide pos="2880"/>
        <p:guide pos="266"/>
        <p:guide pos="5493"/>
        <p:guide pos="669"/>
      </p:guideLst>
    </p:cSldViewPr>
  </p:slideViewPr>
  <p:notesTextViewPr>
    <p:cViewPr>
      <p:scale>
        <a:sx n="75" d="100"/>
        <a:sy n="75" d="100"/>
      </p:scale>
      <p:origin x="0" y="0"/>
    </p:cViewPr>
  </p:notesTextViewPr>
  <p:sorterViewPr>
    <p:cViewPr>
      <p:scale>
        <a:sx n="100" d="100"/>
        <a:sy n="100" d="100"/>
      </p:scale>
      <p:origin x="0" y="4014"/>
    </p:cViewPr>
  </p:sorterViewPr>
  <p:notesViewPr>
    <p:cSldViewPr snapToGrid="0" snapToObjects="1">
      <p:cViewPr varScale="1">
        <p:scale>
          <a:sx n="77" d="100"/>
          <a:sy n="77"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aAD.dransfield.dom\dransfield\Hotel%20Futures\HOTEL%20FUTURES%202018\Final%20Tables%20for%20Print\Hotel%20Futures%202018%20-%20Reformatted%20graphs%20and%20Tables%20(to%20chec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aAD.dransfield.dom\dransfield\Hotel%20Futures\HOTEL%20FUTURES%202018\Final%20Tables%20for%20Print\Hotel%20Futures%202018%20-%20Reformatted%20graphs%20and%20Tables%20(to%20chec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aAD.dransfield.dom\dransfield\Hotel%20Futures\HOTEL%20FUTURES%202018\Final%20Tables%20for%20Print\Hotel%20Futures%202018%20-%20Reformatted%20graphs%20and%20Tables%20(to%20chec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raAD.dransfield.dom\dransfield\Hotel%20Futures\HOTEL%20FUTURES%202018\Final%20Tables%20for%20Print\Hotel%20Futures%202018%20-%20Reformatted%20graphs%20and%20Tables%20(to%20che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908061574029956E-2"/>
          <c:y val="9.9909548388023059E-2"/>
          <c:w val="0.86209306619333959"/>
          <c:h val="0.69801034064032896"/>
        </c:manualLayout>
      </c:layout>
      <c:barChart>
        <c:barDir val="col"/>
        <c:grouping val="stacked"/>
        <c:varyColors val="0"/>
        <c:ser>
          <c:idx val="0"/>
          <c:order val="0"/>
          <c:tx>
            <c:strRef>
              <c:f>'Total Supply Graph'!$B$2</c:f>
              <c:strCache>
                <c:ptCount val="1"/>
                <c:pt idx="0">
                  <c:v>Completed</c:v>
                </c:pt>
              </c:strCache>
            </c:strRef>
          </c:tx>
          <c:spPr>
            <a:solidFill>
              <a:srgbClr val="1B438B"/>
            </a:solidFill>
          </c:spPr>
          <c:invertIfNegative val="0"/>
          <c:cat>
            <c:strRef>
              <c:f>'Total Supply Graph'!$A$3:$A$16</c:f>
              <c:strCache>
                <c:ptCount val="14"/>
                <c:pt idx="0">
                  <c:v>FY2013</c:v>
                </c:pt>
                <c:pt idx="1">
                  <c:v>FY2014</c:v>
                </c:pt>
                <c:pt idx="2">
                  <c:v>FY2015*</c:v>
                </c:pt>
                <c:pt idx="3">
                  <c:v>FY2016*</c:v>
                </c:pt>
                <c:pt idx="4">
                  <c:v>FY2017</c:v>
                </c:pt>
                <c:pt idx="5">
                  <c:v>FY2018</c:v>
                </c:pt>
                <c:pt idx="6">
                  <c:v>FY2019</c:v>
                </c:pt>
                <c:pt idx="7">
                  <c:v>FY2020</c:v>
                </c:pt>
                <c:pt idx="8">
                  <c:v>FY2021</c:v>
                </c:pt>
                <c:pt idx="9">
                  <c:v>FY2022</c:v>
                </c:pt>
                <c:pt idx="10">
                  <c:v>FY2023</c:v>
                </c:pt>
                <c:pt idx="11">
                  <c:v>FY2024</c:v>
                </c:pt>
                <c:pt idx="12">
                  <c:v>FY2025</c:v>
                </c:pt>
                <c:pt idx="13">
                  <c:v>FY2026</c:v>
                </c:pt>
              </c:strCache>
            </c:strRef>
          </c:cat>
          <c:val>
            <c:numRef>
              <c:f>'Total Supply Graph'!$B$3:$B$16</c:f>
              <c:numCache>
                <c:formatCode>0</c:formatCode>
                <c:ptCount val="14"/>
                <c:pt idx="0">
                  <c:v>0</c:v>
                </c:pt>
                <c:pt idx="1">
                  <c:v>349.40398847815231</c:v>
                </c:pt>
                <c:pt idx="2">
                  <c:v>2300</c:v>
                </c:pt>
                <c:pt idx="3" formatCode="#,##0">
                  <c:v>1500</c:v>
                </c:pt>
                <c:pt idx="4" formatCode="#,##0">
                  <c:v>2263.25</c:v>
                </c:pt>
              </c:numCache>
            </c:numRef>
          </c:val>
          <c:extLst>
            <c:ext xmlns:c16="http://schemas.microsoft.com/office/drawing/2014/chart" uri="{C3380CC4-5D6E-409C-BE32-E72D297353CC}">
              <c16:uniqueId val="{00000000-2C7E-49A2-8FC0-0CB45D39A42A}"/>
            </c:ext>
          </c:extLst>
        </c:ser>
        <c:ser>
          <c:idx val="1"/>
          <c:order val="1"/>
          <c:tx>
            <c:strRef>
              <c:f>'Total Supply Graph'!$C$2</c:f>
              <c:strCache>
                <c:ptCount val="1"/>
                <c:pt idx="0">
                  <c:v>Construction</c:v>
                </c:pt>
              </c:strCache>
            </c:strRef>
          </c:tx>
          <c:spPr>
            <a:solidFill>
              <a:srgbClr val="519FD7"/>
            </a:solidFill>
          </c:spPr>
          <c:invertIfNegative val="0"/>
          <c:cat>
            <c:strRef>
              <c:f>'Total Supply Graph'!$A$3:$A$16</c:f>
              <c:strCache>
                <c:ptCount val="14"/>
                <c:pt idx="0">
                  <c:v>FY2013</c:v>
                </c:pt>
                <c:pt idx="1">
                  <c:v>FY2014</c:v>
                </c:pt>
                <c:pt idx="2">
                  <c:v>FY2015*</c:v>
                </c:pt>
                <c:pt idx="3">
                  <c:v>FY2016*</c:v>
                </c:pt>
                <c:pt idx="4">
                  <c:v>FY2017</c:v>
                </c:pt>
                <c:pt idx="5">
                  <c:v>FY2018</c:v>
                </c:pt>
                <c:pt idx="6">
                  <c:v>FY2019</c:v>
                </c:pt>
                <c:pt idx="7">
                  <c:v>FY2020</c:v>
                </c:pt>
                <c:pt idx="8">
                  <c:v>FY2021</c:v>
                </c:pt>
                <c:pt idx="9">
                  <c:v>FY2022</c:v>
                </c:pt>
                <c:pt idx="10">
                  <c:v>FY2023</c:v>
                </c:pt>
                <c:pt idx="11">
                  <c:v>FY2024</c:v>
                </c:pt>
                <c:pt idx="12">
                  <c:v>FY2025</c:v>
                </c:pt>
                <c:pt idx="13">
                  <c:v>FY2026</c:v>
                </c:pt>
              </c:strCache>
            </c:strRef>
          </c:cat>
          <c:val>
            <c:numRef>
              <c:f>'Total Supply Graph'!$C$3:$C$16</c:f>
              <c:numCache>
                <c:formatCode>General</c:formatCode>
                <c:ptCount val="14"/>
                <c:pt idx="5" formatCode="#,##0">
                  <c:v>3599.75</c:v>
                </c:pt>
                <c:pt idx="6" formatCode="#,##0">
                  <c:v>4132.916666666667</c:v>
                </c:pt>
                <c:pt idx="7" formatCode="#,##0">
                  <c:v>3740.6666666666665</c:v>
                </c:pt>
                <c:pt idx="8" formatCode="#,##0">
                  <c:v>2008.75</c:v>
                </c:pt>
                <c:pt idx="9" formatCode="#,##0">
                  <c:v>0</c:v>
                </c:pt>
                <c:pt idx="10" formatCode="#,##0">
                  <c:v>0</c:v>
                </c:pt>
                <c:pt idx="11" formatCode="#,##0">
                  <c:v>0</c:v>
                </c:pt>
                <c:pt idx="12" formatCode="#,##0">
                  <c:v>0</c:v>
                </c:pt>
                <c:pt idx="13" formatCode="#,##0">
                  <c:v>0</c:v>
                </c:pt>
              </c:numCache>
            </c:numRef>
          </c:val>
          <c:extLst>
            <c:ext xmlns:c16="http://schemas.microsoft.com/office/drawing/2014/chart" uri="{C3380CC4-5D6E-409C-BE32-E72D297353CC}">
              <c16:uniqueId val="{00000001-2C7E-49A2-8FC0-0CB45D39A42A}"/>
            </c:ext>
          </c:extLst>
        </c:ser>
        <c:ser>
          <c:idx val="2"/>
          <c:order val="2"/>
          <c:tx>
            <c:strRef>
              <c:f>'Total Supply Graph'!$D$2</c:f>
              <c:strCache>
                <c:ptCount val="1"/>
                <c:pt idx="0">
                  <c:v>Proposals</c:v>
                </c:pt>
              </c:strCache>
            </c:strRef>
          </c:tx>
          <c:spPr>
            <a:solidFill>
              <a:srgbClr val="A6A6A6"/>
            </a:solidFill>
          </c:spPr>
          <c:invertIfNegative val="0"/>
          <c:cat>
            <c:strRef>
              <c:f>'Total Supply Graph'!$A$3:$A$16</c:f>
              <c:strCache>
                <c:ptCount val="14"/>
                <c:pt idx="0">
                  <c:v>FY2013</c:v>
                </c:pt>
                <c:pt idx="1">
                  <c:v>FY2014</c:v>
                </c:pt>
                <c:pt idx="2">
                  <c:v>FY2015*</c:v>
                </c:pt>
                <c:pt idx="3">
                  <c:v>FY2016*</c:v>
                </c:pt>
                <c:pt idx="4">
                  <c:v>FY2017</c:v>
                </c:pt>
                <c:pt idx="5">
                  <c:v>FY2018</c:v>
                </c:pt>
                <c:pt idx="6">
                  <c:v>FY2019</c:v>
                </c:pt>
                <c:pt idx="7">
                  <c:v>FY2020</c:v>
                </c:pt>
                <c:pt idx="8">
                  <c:v>FY2021</c:v>
                </c:pt>
                <c:pt idx="9">
                  <c:v>FY2022</c:v>
                </c:pt>
                <c:pt idx="10">
                  <c:v>FY2023</c:v>
                </c:pt>
                <c:pt idx="11">
                  <c:v>FY2024</c:v>
                </c:pt>
                <c:pt idx="12">
                  <c:v>FY2025</c:v>
                </c:pt>
                <c:pt idx="13">
                  <c:v>FY2026</c:v>
                </c:pt>
              </c:strCache>
            </c:strRef>
          </c:cat>
          <c:val>
            <c:numRef>
              <c:f>'Total Supply Graph'!$D$3:$D$16</c:f>
              <c:numCache>
                <c:formatCode>General</c:formatCode>
                <c:ptCount val="14"/>
                <c:pt idx="5" formatCode="#,##0">
                  <c:v>43.875</c:v>
                </c:pt>
                <c:pt idx="6" formatCode="#,##0">
                  <c:v>116.9</c:v>
                </c:pt>
                <c:pt idx="7" formatCode="#,##0">
                  <c:v>1010.1625</c:v>
                </c:pt>
                <c:pt idx="8" formatCode="#,##0">
                  <c:v>3509.7249999999999</c:v>
                </c:pt>
                <c:pt idx="9" formatCode="#,##0">
                  <c:v>4005.1624999999999</c:v>
                </c:pt>
                <c:pt idx="10" formatCode="#,##0">
                  <c:v>2786.875</c:v>
                </c:pt>
                <c:pt idx="11" formatCode="#,##0">
                  <c:v>543.875</c:v>
                </c:pt>
                <c:pt idx="12" formatCode="#,##0">
                  <c:v>0</c:v>
                </c:pt>
                <c:pt idx="13" formatCode="#,##0">
                  <c:v>0</c:v>
                </c:pt>
              </c:numCache>
            </c:numRef>
          </c:val>
          <c:extLst>
            <c:ext xmlns:c16="http://schemas.microsoft.com/office/drawing/2014/chart" uri="{C3380CC4-5D6E-409C-BE32-E72D297353CC}">
              <c16:uniqueId val="{00000002-2C7E-49A2-8FC0-0CB45D39A42A}"/>
            </c:ext>
          </c:extLst>
        </c:ser>
        <c:ser>
          <c:idx val="3"/>
          <c:order val="3"/>
          <c:tx>
            <c:strRef>
              <c:f>'Total Supply Graph'!$E$2</c:f>
              <c:strCache>
                <c:ptCount val="1"/>
                <c:pt idx="0">
                  <c:v>Market Response</c:v>
                </c:pt>
              </c:strCache>
            </c:strRef>
          </c:tx>
          <c:spPr>
            <a:solidFill>
              <a:srgbClr val="A37F6A"/>
            </a:solidFill>
          </c:spPr>
          <c:invertIfNegative val="0"/>
          <c:cat>
            <c:strRef>
              <c:f>'Total Supply Graph'!$A$3:$A$16</c:f>
              <c:strCache>
                <c:ptCount val="14"/>
                <c:pt idx="0">
                  <c:v>FY2013</c:v>
                </c:pt>
                <c:pt idx="1">
                  <c:v>FY2014</c:v>
                </c:pt>
                <c:pt idx="2">
                  <c:v>FY2015*</c:v>
                </c:pt>
                <c:pt idx="3">
                  <c:v>FY2016*</c:v>
                </c:pt>
                <c:pt idx="4">
                  <c:v>FY2017</c:v>
                </c:pt>
                <c:pt idx="5">
                  <c:v>FY2018</c:v>
                </c:pt>
                <c:pt idx="6">
                  <c:v>FY2019</c:v>
                </c:pt>
                <c:pt idx="7">
                  <c:v>FY2020</c:v>
                </c:pt>
                <c:pt idx="8">
                  <c:v>FY2021</c:v>
                </c:pt>
                <c:pt idx="9">
                  <c:v>FY2022</c:v>
                </c:pt>
                <c:pt idx="10">
                  <c:v>FY2023</c:v>
                </c:pt>
                <c:pt idx="11">
                  <c:v>FY2024</c:v>
                </c:pt>
                <c:pt idx="12">
                  <c:v>FY2025</c:v>
                </c:pt>
                <c:pt idx="13">
                  <c:v>FY2026</c:v>
                </c:pt>
              </c:strCache>
            </c:strRef>
          </c:cat>
          <c:val>
            <c:numRef>
              <c:f>'Total Supply Graph'!$E$3:$E$16</c:f>
              <c:numCache>
                <c:formatCode>General</c:formatCode>
                <c:ptCount val="14"/>
                <c:pt idx="5" formatCode="#,##0">
                  <c:v>190.48124999999999</c:v>
                </c:pt>
                <c:pt idx="6" formatCode="#,##0">
                  <c:v>595.36065583333334</c:v>
                </c:pt>
                <c:pt idx="7" formatCode="#,##0">
                  <c:v>974.32502875083333</c:v>
                </c:pt>
                <c:pt idx="8" formatCode="#,##0">
                  <c:v>1734.9995312849444</c:v>
                </c:pt>
                <c:pt idx="9" formatCode="#,##0">
                  <c:v>1933.3736948732621</c:v>
                </c:pt>
                <c:pt idx="10" formatCode="#,##0">
                  <c:v>2362.9329215561202</c:v>
                </c:pt>
                <c:pt idx="11" formatCode="#,##0">
                  <c:v>2299.1353454748469</c:v>
                </c:pt>
                <c:pt idx="12" formatCode="#,##0">
                  <c:v>2648.0656789355166</c:v>
                </c:pt>
                <c:pt idx="13" formatCode="#,##0">
                  <c:v>3270.7841128899086</c:v>
                </c:pt>
              </c:numCache>
            </c:numRef>
          </c:val>
          <c:extLst>
            <c:ext xmlns:c16="http://schemas.microsoft.com/office/drawing/2014/chart" uri="{C3380CC4-5D6E-409C-BE32-E72D297353CC}">
              <c16:uniqueId val="{00000003-2C7E-49A2-8FC0-0CB45D39A42A}"/>
            </c:ext>
          </c:extLst>
        </c:ser>
        <c:dLbls>
          <c:showLegendKey val="0"/>
          <c:showVal val="0"/>
          <c:showCatName val="0"/>
          <c:showSerName val="0"/>
          <c:showPercent val="0"/>
          <c:showBubbleSize val="0"/>
        </c:dLbls>
        <c:gapWidth val="150"/>
        <c:overlap val="100"/>
        <c:axId val="773231688"/>
        <c:axId val="773232080"/>
      </c:barChart>
      <c:lineChart>
        <c:grouping val="standard"/>
        <c:varyColors val="0"/>
        <c:ser>
          <c:idx val="5"/>
          <c:order val="4"/>
          <c:tx>
            <c:strRef>
              <c:f>'Total Supply Graph'!$G$2</c:f>
              <c:strCache>
                <c:ptCount val="1"/>
                <c:pt idx="0">
                  <c:v>Occupancy Act. &amp; Exp. (2nd Axis)</c:v>
                </c:pt>
              </c:strCache>
            </c:strRef>
          </c:tx>
          <c:spPr>
            <a:ln w="76200">
              <a:solidFill>
                <a:schemeClr val="bg1">
                  <a:lumMod val="50000"/>
                </a:schemeClr>
              </a:solidFill>
              <a:prstDash val="sysDot"/>
            </a:ln>
          </c:spPr>
          <c:marker>
            <c:symbol val="none"/>
          </c:marker>
          <c:cat>
            <c:strRef>
              <c:f>'Total Supply Graph'!$A$3:$A$16</c:f>
              <c:strCache>
                <c:ptCount val="14"/>
                <c:pt idx="0">
                  <c:v>FY2013</c:v>
                </c:pt>
                <c:pt idx="1">
                  <c:v>FY2014</c:v>
                </c:pt>
                <c:pt idx="2">
                  <c:v>FY2015*</c:v>
                </c:pt>
                <c:pt idx="3">
                  <c:v>FY2016*</c:v>
                </c:pt>
                <c:pt idx="4">
                  <c:v>FY2017</c:v>
                </c:pt>
                <c:pt idx="5">
                  <c:v>FY2018</c:v>
                </c:pt>
                <c:pt idx="6">
                  <c:v>FY2019</c:v>
                </c:pt>
                <c:pt idx="7">
                  <c:v>FY2020</c:v>
                </c:pt>
                <c:pt idx="8">
                  <c:v>FY2021</c:v>
                </c:pt>
                <c:pt idx="9">
                  <c:v>FY2022</c:v>
                </c:pt>
                <c:pt idx="10">
                  <c:v>FY2023</c:v>
                </c:pt>
                <c:pt idx="11">
                  <c:v>FY2024</c:v>
                </c:pt>
                <c:pt idx="12">
                  <c:v>FY2025</c:v>
                </c:pt>
                <c:pt idx="13">
                  <c:v>FY2026</c:v>
                </c:pt>
              </c:strCache>
            </c:strRef>
          </c:cat>
          <c:val>
            <c:numRef>
              <c:f>'Total Supply Graph'!$G$3:$G$16</c:f>
              <c:numCache>
                <c:formatCode>0.0%</c:formatCode>
                <c:ptCount val="14"/>
                <c:pt idx="0">
                  <c:v>0.76860895271479734</c:v>
                </c:pt>
                <c:pt idx="1">
                  <c:v>0.76593858451172736</c:v>
                </c:pt>
                <c:pt idx="2">
                  <c:v>0.76918977424349921</c:v>
                </c:pt>
                <c:pt idx="3">
                  <c:v>0.78021186335907167</c:v>
                </c:pt>
                <c:pt idx="4">
                  <c:v>0.79967403689214367</c:v>
                </c:pt>
                <c:pt idx="5">
                  <c:v>0.80897469750888362</c:v>
                </c:pt>
                <c:pt idx="6">
                  <c:v>0.80399793204651393</c:v>
                </c:pt>
                <c:pt idx="7">
                  <c:v>0.79986948474955022</c:v>
                </c:pt>
                <c:pt idx="8">
                  <c:v>0.79339603312093776</c:v>
                </c:pt>
                <c:pt idx="9">
                  <c:v>0.79004800940168995</c:v>
                </c:pt>
                <c:pt idx="10">
                  <c:v>0.79073130122282997</c:v>
                </c:pt>
                <c:pt idx="11">
                  <c:v>0.80153624485297725</c:v>
                </c:pt>
                <c:pt idx="12">
                  <c:v>0.81287511543347635</c:v>
                </c:pt>
                <c:pt idx="13">
                  <c:v>0.82102862134462073</c:v>
                </c:pt>
              </c:numCache>
            </c:numRef>
          </c:val>
          <c:smooth val="0"/>
          <c:extLst>
            <c:ext xmlns:c16="http://schemas.microsoft.com/office/drawing/2014/chart" uri="{C3380CC4-5D6E-409C-BE32-E72D297353CC}">
              <c16:uniqueId val="{00000004-2C7E-49A2-8FC0-0CB45D39A42A}"/>
            </c:ext>
          </c:extLst>
        </c:ser>
        <c:dLbls>
          <c:showLegendKey val="0"/>
          <c:showVal val="0"/>
          <c:showCatName val="0"/>
          <c:showSerName val="0"/>
          <c:showPercent val="0"/>
          <c:showBubbleSize val="0"/>
        </c:dLbls>
        <c:marker val="1"/>
        <c:smooth val="0"/>
        <c:axId val="653239384"/>
        <c:axId val="653240368"/>
      </c:lineChart>
      <c:catAx>
        <c:axId val="773231688"/>
        <c:scaling>
          <c:orientation val="minMax"/>
        </c:scaling>
        <c:delete val="0"/>
        <c:axPos val="b"/>
        <c:numFmt formatCode="General" sourceLinked="0"/>
        <c:majorTickMark val="out"/>
        <c:minorTickMark val="none"/>
        <c:tickLblPos val="nextTo"/>
        <c:spPr>
          <a:ln>
            <a:noFill/>
          </a:ln>
        </c:spPr>
        <c:txPr>
          <a:bodyPr rot="0" anchor="t" anchorCtr="1"/>
          <a:lstStyle/>
          <a:p>
            <a:pPr>
              <a:defRPr sz="1400" b="1"/>
            </a:pPr>
            <a:endParaRPr lang="en-US"/>
          </a:p>
        </c:txPr>
        <c:crossAx val="773232080"/>
        <c:crosses val="autoZero"/>
        <c:auto val="1"/>
        <c:lblAlgn val="ctr"/>
        <c:lblOffset val="400"/>
        <c:noMultiLvlLbl val="0"/>
      </c:catAx>
      <c:valAx>
        <c:axId val="773232080"/>
        <c:scaling>
          <c:orientation val="minMax"/>
        </c:scaling>
        <c:delete val="0"/>
        <c:axPos val="l"/>
        <c:numFmt formatCode="#,##0" sourceLinked="0"/>
        <c:majorTickMark val="in"/>
        <c:minorTickMark val="none"/>
        <c:tickLblPos val="nextTo"/>
        <c:txPr>
          <a:bodyPr/>
          <a:lstStyle/>
          <a:p>
            <a:pPr>
              <a:defRPr sz="1200" b="1"/>
            </a:pPr>
            <a:endParaRPr lang="en-US"/>
          </a:p>
        </c:txPr>
        <c:crossAx val="773231688"/>
        <c:crosses val="autoZero"/>
        <c:crossBetween val="between"/>
        <c:majorUnit val="1000"/>
      </c:valAx>
      <c:valAx>
        <c:axId val="653240368"/>
        <c:scaling>
          <c:orientation val="minMax"/>
          <c:min val="0.65000000000000013"/>
        </c:scaling>
        <c:delete val="0"/>
        <c:axPos val="r"/>
        <c:numFmt formatCode="0%" sourceLinked="0"/>
        <c:majorTickMark val="out"/>
        <c:minorTickMark val="none"/>
        <c:tickLblPos val="nextTo"/>
        <c:txPr>
          <a:bodyPr/>
          <a:lstStyle/>
          <a:p>
            <a:pPr>
              <a:defRPr sz="1400" b="1"/>
            </a:pPr>
            <a:endParaRPr lang="en-US"/>
          </a:p>
        </c:txPr>
        <c:crossAx val="653239384"/>
        <c:crosses val="max"/>
        <c:crossBetween val="between"/>
      </c:valAx>
      <c:catAx>
        <c:axId val="653239384"/>
        <c:scaling>
          <c:orientation val="minMax"/>
        </c:scaling>
        <c:delete val="1"/>
        <c:axPos val="b"/>
        <c:numFmt formatCode="General" sourceLinked="1"/>
        <c:majorTickMark val="out"/>
        <c:minorTickMark val="none"/>
        <c:tickLblPos val="nextTo"/>
        <c:crossAx val="653240368"/>
        <c:crosses val="autoZero"/>
        <c:auto val="1"/>
        <c:lblAlgn val="ctr"/>
        <c:lblOffset val="100"/>
        <c:noMultiLvlLbl val="0"/>
      </c:catAx>
    </c:plotArea>
    <c:plotVisOnly val="1"/>
    <c:dispBlanksAs val="gap"/>
    <c:showDLblsOverMax val="0"/>
  </c:chart>
  <c:spPr>
    <a:solidFill>
      <a:schemeClr val="bg1"/>
    </a:solidFill>
    <a:ln w="38100">
      <a:solidFill>
        <a:schemeClr val="tx2"/>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770567375886519E-2"/>
          <c:y val="8.1675742574257429E-2"/>
          <c:w val="0.92431690307328607"/>
          <c:h val="0.70464603960396044"/>
        </c:manualLayout>
      </c:layout>
      <c:barChart>
        <c:barDir val="col"/>
        <c:grouping val="clustered"/>
        <c:varyColors val="0"/>
        <c:ser>
          <c:idx val="0"/>
          <c:order val="0"/>
          <c:tx>
            <c:strRef>
              <c:f>'RevPAR Comparison'!$B$2</c:f>
              <c:strCache>
                <c:ptCount val="1"/>
                <c:pt idx="0">
                  <c:v>Australia</c:v>
                </c:pt>
              </c:strCache>
            </c:strRef>
          </c:tx>
          <c:spPr>
            <a:solidFill>
              <a:schemeClr val="tx2"/>
            </a:solidFill>
          </c:spPr>
          <c:invertIfNegative val="0"/>
          <c:cat>
            <c:numRef>
              <c:f>'RevPAR Comparison'!$A$3:$A$26</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Comparison'!$B$3:$B$26</c:f>
              <c:numCache>
                <c:formatCode>"$"#,##0.00</c:formatCode>
                <c:ptCount val="24"/>
                <c:pt idx="0">
                  <c:v>88.610564520650101</c:v>
                </c:pt>
                <c:pt idx="1">
                  <c:v>96.588446933729642</c:v>
                </c:pt>
                <c:pt idx="2">
                  <c:v>102.31123673953684</c:v>
                </c:pt>
                <c:pt idx="3">
                  <c:v>109.10843263451791</c:v>
                </c:pt>
                <c:pt idx="4">
                  <c:v>121.74504924032415</c:v>
                </c:pt>
                <c:pt idx="5">
                  <c:v>130.58505537894942</c:v>
                </c:pt>
                <c:pt idx="6">
                  <c:v>124.83928622098975</c:v>
                </c:pt>
                <c:pt idx="7">
                  <c:v>124.15333883387615</c:v>
                </c:pt>
                <c:pt idx="8">
                  <c:v>133.04605645881173</c:v>
                </c:pt>
                <c:pt idx="9">
                  <c:v>138.5470802818632</c:v>
                </c:pt>
                <c:pt idx="10">
                  <c:v>141.88982085255753</c:v>
                </c:pt>
                <c:pt idx="11">
                  <c:v>142.52194156574035</c:v>
                </c:pt>
                <c:pt idx="12">
                  <c:v>146.05374350299022</c:v>
                </c:pt>
                <c:pt idx="13">
                  <c:v>151.46222210015543</c:v>
                </c:pt>
                <c:pt idx="14">
                  <c:v>154.71279205193883</c:v>
                </c:pt>
                <c:pt idx="15">
                  <c:v>160.63135466174026</c:v>
                </c:pt>
                <c:pt idx="16">
                  <c:v>165.20226631564523</c:v>
                </c:pt>
                <c:pt idx="17">
                  <c:v>169.64179999161945</c:v>
                </c:pt>
                <c:pt idx="18">
                  <c:v>173.42636867100333</c:v>
                </c:pt>
                <c:pt idx="19">
                  <c:v>178.85873293868261</c:v>
                </c:pt>
                <c:pt idx="20">
                  <c:v>185.90438642887614</c:v>
                </c:pt>
                <c:pt idx="21">
                  <c:v>196.19334665254237</c:v>
                </c:pt>
                <c:pt idx="22">
                  <c:v>207.67241786403633</c:v>
                </c:pt>
                <c:pt idx="23">
                  <c:v>219.34369952369821</c:v>
                </c:pt>
              </c:numCache>
            </c:numRef>
          </c:val>
          <c:extLst>
            <c:ext xmlns:c16="http://schemas.microsoft.com/office/drawing/2014/chart" uri="{C3380CC4-5D6E-409C-BE32-E72D297353CC}">
              <c16:uniqueId val="{00000000-F31F-4691-9269-EF943E4B8F28}"/>
            </c:ext>
          </c:extLst>
        </c:ser>
        <c:dLbls>
          <c:showLegendKey val="0"/>
          <c:showVal val="0"/>
          <c:showCatName val="0"/>
          <c:showSerName val="0"/>
          <c:showPercent val="0"/>
          <c:showBubbleSize val="0"/>
        </c:dLbls>
        <c:gapWidth val="75"/>
        <c:axId val="773225808"/>
        <c:axId val="773226200"/>
      </c:barChart>
      <c:lineChart>
        <c:grouping val="standard"/>
        <c:varyColors val="0"/>
        <c:ser>
          <c:idx val="1"/>
          <c:order val="1"/>
          <c:tx>
            <c:strRef>
              <c:f>'RevPAR Comparison'!$C$2</c:f>
              <c:strCache>
                <c:ptCount val="1"/>
                <c:pt idx="0">
                  <c:v>Brisbane</c:v>
                </c:pt>
              </c:strCache>
            </c:strRef>
          </c:tx>
          <c:spPr>
            <a:ln w="19050">
              <a:solidFill>
                <a:schemeClr val="accent1"/>
              </a:solidFill>
            </a:ln>
          </c:spPr>
          <c:marker>
            <c:symbol val="none"/>
          </c:marker>
          <c:cat>
            <c:numRef>
              <c:f>'RevPAR Comparison'!$A$3:$A$26</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Comparison'!$C$3:$C$26</c:f>
              <c:numCache>
                <c:formatCode>"$"#,##0.00</c:formatCode>
                <c:ptCount val="24"/>
                <c:pt idx="0">
                  <c:v>83.464772977149224</c:v>
                </c:pt>
                <c:pt idx="1">
                  <c:v>90.211292712723875</c:v>
                </c:pt>
                <c:pt idx="2">
                  <c:v>103.06615785420674</c:v>
                </c:pt>
                <c:pt idx="3">
                  <c:v>109.6528476794056</c:v>
                </c:pt>
                <c:pt idx="4">
                  <c:v>125.24125208446372</c:v>
                </c:pt>
                <c:pt idx="5">
                  <c:v>131.85672396288331</c:v>
                </c:pt>
                <c:pt idx="6">
                  <c:v>125.26455792353744</c:v>
                </c:pt>
                <c:pt idx="7">
                  <c:v>124.1894716261579</c:v>
                </c:pt>
                <c:pt idx="8">
                  <c:v>136.35117974498988</c:v>
                </c:pt>
                <c:pt idx="9">
                  <c:v>147.31111912979088</c:v>
                </c:pt>
                <c:pt idx="10">
                  <c:v>145.21415945896996</c:v>
                </c:pt>
                <c:pt idx="11">
                  <c:v>130.03304789019623</c:v>
                </c:pt>
                <c:pt idx="12">
                  <c:v>130.03287821919668</c:v>
                </c:pt>
                <c:pt idx="13">
                  <c:v>124.41748737484602</c:v>
                </c:pt>
                <c:pt idx="14">
                  <c:v>115.70958455663474</c:v>
                </c:pt>
                <c:pt idx="15">
                  <c:v>119.2369346516371</c:v>
                </c:pt>
                <c:pt idx="16">
                  <c:v>115.9929820401924</c:v>
                </c:pt>
                <c:pt idx="17">
                  <c:v>120.54136205847313</c:v>
                </c:pt>
                <c:pt idx="18">
                  <c:v>128.77474718221859</c:v>
                </c:pt>
                <c:pt idx="19">
                  <c:v>132.69371368557398</c:v>
                </c:pt>
                <c:pt idx="20">
                  <c:v>137.11736938394554</c:v>
                </c:pt>
                <c:pt idx="21">
                  <c:v>148.01012647273006</c:v>
                </c:pt>
                <c:pt idx="22">
                  <c:v>160.20916827115479</c:v>
                </c:pt>
                <c:pt idx="23">
                  <c:v>175.06521763972501</c:v>
                </c:pt>
              </c:numCache>
            </c:numRef>
          </c:val>
          <c:smooth val="0"/>
          <c:extLst>
            <c:ext xmlns:c16="http://schemas.microsoft.com/office/drawing/2014/chart" uri="{C3380CC4-5D6E-409C-BE32-E72D297353CC}">
              <c16:uniqueId val="{00000001-F31F-4691-9269-EF943E4B8F28}"/>
            </c:ext>
          </c:extLst>
        </c:ser>
        <c:ser>
          <c:idx val="2"/>
          <c:order val="2"/>
          <c:tx>
            <c:strRef>
              <c:f>'RevPAR Comparison'!$D$2</c:f>
              <c:strCache>
                <c:ptCount val="1"/>
                <c:pt idx="0">
                  <c:v>Melbourne</c:v>
                </c:pt>
              </c:strCache>
            </c:strRef>
          </c:tx>
          <c:spPr>
            <a:ln w="19050">
              <a:solidFill>
                <a:schemeClr val="accent2"/>
              </a:solidFill>
              <a:prstDash val="dash"/>
            </a:ln>
          </c:spPr>
          <c:marker>
            <c:symbol val="none"/>
          </c:marker>
          <c:cat>
            <c:numRef>
              <c:f>'RevPAR Comparison'!$A$3:$A$26</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Comparison'!$D$3:$D$26</c:f>
              <c:numCache>
                <c:formatCode>"$"#,##0.00</c:formatCode>
                <c:ptCount val="24"/>
                <c:pt idx="0">
                  <c:v>100.45982061482124</c:v>
                </c:pt>
                <c:pt idx="1">
                  <c:v>101.24624565603203</c:v>
                </c:pt>
                <c:pt idx="2">
                  <c:v>109.79628987724134</c:v>
                </c:pt>
                <c:pt idx="3">
                  <c:v>119.82025029318028</c:v>
                </c:pt>
                <c:pt idx="4">
                  <c:v>131.6954443277279</c:v>
                </c:pt>
                <c:pt idx="5">
                  <c:v>145.45591397079491</c:v>
                </c:pt>
                <c:pt idx="6">
                  <c:v>138.48878797924419</c:v>
                </c:pt>
                <c:pt idx="7">
                  <c:v>133.21705515272177</c:v>
                </c:pt>
                <c:pt idx="8">
                  <c:v>143.65577576628164</c:v>
                </c:pt>
                <c:pt idx="9">
                  <c:v>144.10502405848047</c:v>
                </c:pt>
                <c:pt idx="10">
                  <c:v>149.7605425709998</c:v>
                </c:pt>
                <c:pt idx="11">
                  <c:v>158.14915222567222</c:v>
                </c:pt>
                <c:pt idx="12">
                  <c:v>165.43578484031175</c:v>
                </c:pt>
                <c:pt idx="13">
                  <c:v>167.84650074884871</c:v>
                </c:pt>
                <c:pt idx="14">
                  <c:v>168.0588858712178</c:v>
                </c:pt>
                <c:pt idx="15">
                  <c:v>167.12943294850953</c:v>
                </c:pt>
                <c:pt idx="16">
                  <c:v>172.1517481100739</c:v>
                </c:pt>
                <c:pt idx="17">
                  <c:v>173.14679144502503</c:v>
                </c:pt>
                <c:pt idx="18">
                  <c:v>174.99125340695787</c:v>
                </c:pt>
                <c:pt idx="19">
                  <c:v>180.94322632784534</c:v>
                </c:pt>
                <c:pt idx="20">
                  <c:v>186.03636312018961</c:v>
                </c:pt>
                <c:pt idx="21">
                  <c:v>196.32456117631588</c:v>
                </c:pt>
                <c:pt idx="22">
                  <c:v>208.37734943206186</c:v>
                </c:pt>
                <c:pt idx="23">
                  <c:v>221.14427386555798</c:v>
                </c:pt>
              </c:numCache>
            </c:numRef>
          </c:val>
          <c:smooth val="0"/>
          <c:extLst>
            <c:ext xmlns:c16="http://schemas.microsoft.com/office/drawing/2014/chart" uri="{C3380CC4-5D6E-409C-BE32-E72D297353CC}">
              <c16:uniqueId val="{00000002-F31F-4691-9269-EF943E4B8F28}"/>
            </c:ext>
          </c:extLst>
        </c:ser>
        <c:ser>
          <c:idx val="3"/>
          <c:order val="3"/>
          <c:tx>
            <c:strRef>
              <c:f>'RevPAR Comparison'!$E$2</c:f>
              <c:strCache>
                <c:ptCount val="1"/>
                <c:pt idx="0">
                  <c:v>Perth</c:v>
                </c:pt>
              </c:strCache>
            </c:strRef>
          </c:tx>
          <c:spPr>
            <a:ln w="19050">
              <a:solidFill>
                <a:schemeClr val="accent3"/>
              </a:solidFill>
            </a:ln>
          </c:spPr>
          <c:marker>
            <c:symbol val="none"/>
          </c:marker>
          <c:cat>
            <c:numRef>
              <c:f>'RevPAR Comparison'!$A$3:$A$26</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Comparison'!$E$3:$E$26</c:f>
              <c:numCache>
                <c:formatCode>"$"#,##0.00</c:formatCode>
                <c:ptCount val="24"/>
                <c:pt idx="0">
                  <c:v>76.390505767960249</c:v>
                </c:pt>
                <c:pt idx="1">
                  <c:v>83.196788114472213</c:v>
                </c:pt>
                <c:pt idx="2">
                  <c:v>88.644018224073719</c:v>
                </c:pt>
                <c:pt idx="3">
                  <c:v>97.200320365258221</c:v>
                </c:pt>
                <c:pt idx="4">
                  <c:v>118.67366949894769</c:v>
                </c:pt>
                <c:pt idx="5">
                  <c:v>142.06715956601212</c:v>
                </c:pt>
                <c:pt idx="6">
                  <c:v>154.09106840285855</c:v>
                </c:pt>
                <c:pt idx="7">
                  <c:v>145.17743500542062</c:v>
                </c:pt>
                <c:pt idx="8">
                  <c:v>163.24350258914461</c:v>
                </c:pt>
                <c:pt idx="9">
                  <c:v>194.18516646507391</c:v>
                </c:pt>
                <c:pt idx="10">
                  <c:v>191.37480861707903</c:v>
                </c:pt>
                <c:pt idx="11">
                  <c:v>169.53613350360754</c:v>
                </c:pt>
                <c:pt idx="12">
                  <c:v>167.31816150759721</c:v>
                </c:pt>
                <c:pt idx="13">
                  <c:v>159.2745521478023</c:v>
                </c:pt>
                <c:pt idx="14">
                  <c:v>140.86458688353662</c:v>
                </c:pt>
                <c:pt idx="15">
                  <c:v>132.04118561438185</c:v>
                </c:pt>
                <c:pt idx="16">
                  <c:v>128.92059273252849</c:v>
                </c:pt>
                <c:pt idx="17">
                  <c:v>124.14595091191526</c:v>
                </c:pt>
                <c:pt idx="18">
                  <c:v>127.67803192317707</c:v>
                </c:pt>
                <c:pt idx="19">
                  <c:v>132.93177282007957</c:v>
                </c:pt>
                <c:pt idx="20">
                  <c:v>138.70519129713395</c:v>
                </c:pt>
                <c:pt idx="21">
                  <c:v>149.73756279688033</c:v>
                </c:pt>
                <c:pt idx="22">
                  <c:v>162.69991897929688</c:v>
                </c:pt>
                <c:pt idx="23">
                  <c:v>176.78438957750467</c:v>
                </c:pt>
              </c:numCache>
            </c:numRef>
          </c:val>
          <c:smooth val="0"/>
          <c:extLst>
            <c:ext xmlns:c16="http://schemas.microsoft.com/office/drawing/2014/chart" uri="{C3380CC4-5D6E-409C-BE32-E72D297353CC}">
              <c16:uniqueId val="{00000003-F31F-4691-9269-EF943E4B8F28}"/>
            </c:ext>
          </c:extLst>
        </c:ser>
        <c:ser>
          <c:idx val="4"/>
          <c:order val="4"/>
          <c:tx>
            <c:strRef>
              <c:f>'RevPAR Comparison'!$F$2</c:f>
              <c:strCache>
                <c:ptCount val="1"/>
                <c:pt idx="0">
                  <c:v>Sydney</c:v>
                </c:pt>
              </c:strCache>
            </c:strRef>
          </c:tx>
          <c:spPr>
            <a:ln w="19050">
              <a:solidFill>
                <a:schemeClr val="accent1">
                  <a:lumMod val="40000"/>
                  <a:lumOff val="60000"/>
                </a:schemeClr>
              </a:solidFill>
              <a:prstDash val="sysDot"/>
            </a:ln>
          </c:spPr>
          <c:marker>
            <c:symbol val="none"/>
          </c:marker>
          <c:cat>
            <c:numRef>
              <c:f>'RevPAR Comparison'!$A$3:$A$26</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Comparison'!$F$3:$F$26</c:f>
              <c:numCache>
                <c:formatCode>"$"#,##0.00</c:formatCode>
                <c:ptCount val="24"/>
                <c:pt idx="0">
                  <c:v>108.32403701797824</c:v>
                </c:pt>
                <c:pt idx="1">
                  <c:v>128.29753635934071</c:v>
                </c:pt>
                <c:pt idx="2">
                  <c:v>131.80132147733218</c:v>
                </c:pt>
                <c:pt idx="3">
                  <c:v>134.52281085326632</c:v>
                </c:pt>
                <c:pt idx="4">
                  <c:v>151.75363223786846</c:v>
                </c:pt>
                <c:pt idx="5">
                  <c:v>161.64533148686183</c:v>
                </c:pt>
                <c:pt idx="6">
                  <c:v>147.99809413538787</c:v>
                </c:pt>
                <c:pt idx="7">
                  <c:v>151.71894466728619</c:v>
                </c:pt>
                <c:pt idx="8">
                  <c:v>168.61795318760184</c:v>
                </c:pt>
                <c:pt idx="9">
                  <c:v>173.13243935072438</c:v>
                </c:pt>
                <c:pt idx="10">
                  <c:v>176.53351822751654</c:v>
                </c:pt>
                <c:pt idx="11">
                  <c:v>187.03358940095859</c:v>
                </c:pt>
                <c:pt idx="12">
                  <c:v>189.27232715828978</c:v>
                </c:pt>
                <c:pt idx="13">
                  <c:v>208.0035220672211</c:v>
                </c:pt>
                <c:pt idx="14">
                  <c:v>224.1711078029912</c:v>
                </c:pt>
                <c:pt idx="15">
                  <c:v>236.90260456377811</c:v>
                </c:pt>
                <c:pt idx="16">
                  <c:v>253.03763698244643</c:v>
                </c:pt>
                <c:pt idx="17">
                  <c:v>265.74253943915062</c:v>
                </c:pt>
                <c:pt idx="18">
                  <c:v>270.05661249448616</c:v>
                </c:pt>
                <c:pt idx="19">
                  <c:v>274.98060680454239</c:v>
                </c:pt>
                <c:pt idx="20">
                  <c:v>283.56272022201875</c:v>
                </c:pt>
                <c:pt idx="21">
                  <c:v>297.12421385094001</c:v>
                </c:pt>
                <c:pt idx="22">
                  <c:v>313.2157900674826</c:v>
                </c:pt>
                <c:pt idx="23">
                  <c:v>330.17884970093286</c:v>
                </c:pt>
              </c:numCache>
            </c:numRef>
          </c:val>
          <c:smooth val="0"/>
          <c:extLst>
            <c:ext xmlns:c16="http://schemas.microsoft.com/office/drawing/2014/chart" uri="{C3380CC4-5D6E-409C-BE32-E72D297353CC}">
              <c16:uniqueId val="{00000004-F31F-4691-9269-EF943E4B8F28}"/>
            </c:ext>
          </c:extLst>
        </c:ser>
        <c:dLbls>
          <c:showLegendKey val="0"/>
          <c:showVal val="0"/>
          <c:showCatName val="0"/>
          <c:showSerName val="0"/>
          <c:showPercent val="0"/>
          <c:showBubbleSize val="0"/>
        </c:dLbls>
        <c:marker val="1"/>
        <c:smooth val="0"/>
        <c:axId val="773225808"/>
        <c:axId val="773226200"/>
      </c:lineChart>
      <c:catAx>
        <c:axId val="773225808"/>
        <c:scaling>
          <c:orientation val="minMax"/>
        </c:scaling>
        <c:delete val="0"/>
        <c:axPos val="b"/>
        <c:title>
          <c:tx>
            <c:rich>
              <a:bodyPr/>
              <a:lstStyle/>
              <a:p>
                <a:pPr>
                  <a:defRPr sz="1200" b="1"/>
                </a:pPr>
                <a:r>
                  <a:rPr lang="en-US" sz="1200" b="1" dirty="0"/>
                  <a:t>Financial Years</a:t>
                </a:r>
              </a:p>
            </c:rich>
          </c:tx>
          <c:layout>
            <c:manualLayout>
              <c:xMode val="edge"/>
              <c:yMode val="edge"/>
              <c:x val="0.43769905437352247"/>
              <c:y val="0.92402695269526958"/>
            </c:manualLayout>
          </c:layout>
          <c:overlay val="0"/>
        </c:title>
        <c:numFmt formatCode="General" sourceLinked="1"/>
        <c:majorTickMark val="none"/>
        <c:minorTickMark val="none"/>
        <c:tickLblPos val="nextTo"/>
        <c:spPr>
          <a:ln>
            <a:noFill/>
          </a:ln>
        </c:spPr>
        <c:txPr>
          <a:bodyPr rot="-5400000" vert="horz"/>
          <a:lstStyle/>
          <a:p>
            <a:pPr>
              <a:defRPr sz="1200"/>
            </a:pPr>
            <a:endParaRPr lang="en-US"/>
          </a:p>
        </c:txPr>
        <c:crossAx val="773226200"/>
        <c:crosses val="autoZero"/>
        <c:auto val="1"/>
        <c:lblAlgn val="ctr"/>
        <c:lblOffset val="100"/>
        <c:tickLblSkip val="2"/>
        <c:tickMarkSkip val="1"/>
        <c:noMultiLvlLbl val="0"/>
      </c:catAx>
      <c:valAx>
        <c:axId val="773226200"/>
        <c:scaling>
          <c:orientation val="minMax"/>
        </c:scaling>
        <c:delete val="0"/>
        <c:axPos val="l"/>
        <c:numFmt formatCode="&quot;$&quot;#,##0" sourceLinked="0"/>
        <c:majorTickMark val="in"/>
        <c:minorTickMark val="none"/>
        <c:tickLblPos val="nextTo"/>
        <c:txPr>
          <a:bodyPr/>
          <a:lstStyle/>
          <a:p>
            <a:pPr>
              <a:defRPr sz="1200"/>
            </a:pPr>
            <a:endParaRPr lang="en-US"/>
          </a:p>
        </c:txPr>
        <c:crossAx val="773225808"/>
        <c:crosses val="autoZero"/>
        <c:crossBetween val="between"/>
        <c:majorUnit val="50"/>
      </c:valAx>
    </c:plotArea>
    <c:legend>
      <c:legendPos val="r"/>
      <c:layout>
        <c:manualLayout>
          <c:xMode val="edge"/>
          <c:yMode val="edge"/>
          <c:x val="1.9598108747044918E-2"/>
          <c:y val="3.2260726072607269E-3"/>
          <c:w val="0.96214801274840789"/>
          <c:h val="7.1812718529680783E-2"/>
        </c:manualLayout>
      </c:layout>
      <c:overlay val="0"/>
      <c:txPr>
        <a:bodyPr/>
        <a:lstStyle/>
        <a:p>
          <a:pPr>
            <a:defRPr sz="1200"/>
          </a:pPr>
          <a:endParaRPr lang="en-US"/>
        </a:p>
      </c:txPr>
    </c:legend>
    <c:plotVisOnly val="1"/>
    <c:dispBlanksAs val="gap"/>
    <c:showDLblsOverMax val="0"/>
  </c:chart>
  <c:spPr>
    <a:solidFill>
      <a:schemeClr val="bg1"/>
    </a:solidFill>
    <a:ln w="38100">
      <a:solidFill>
        <a:schemeClr val="tx2"/>
      </a:solidFill>
    </a:ln>
  </c:spPr>
  <c:txPr>
    <a:bodyPr/>
    <a:lstStyle/>
    <a:p>
      <a:pPr>
        <a:defRPr sz="7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32033096926707E-2"/>
          <c:y val="8.1675742574257429E-2"/>
          <c:w val="0.92421406619385338"/>
          <c:h val="0.70373129812981294"/>
        </c:manualLayout>
      </c:layout>
      <c:barChart>
        <c:barDir val="col"/>
        <c:grouping val="clustered"/>
        <c:varyColors val="0"/>
        <c:ser>
          <c:idx val="0"/>
          <c:order val="0"/>
          <c:tx>
            <c:strRef>
              <c:f>'RevPAR Comparison'!$B$29</c:f>
              <c:strCache>
                <c:ptCount val="1"/>
                <c:pt idx="0">
                  <c:v>Australia</c:v>
                </c:pt>
              </c:strCache>
            </c:strRef>
          </c:tx>
          <c:spPr>
            <a:solidFill>
              <a:schemeClr val="tx2"/>
            </a:solidFill>
          </c:spPr>
          <c:invertIfNegative val="0"/>
          <c:cat>
            <c:numRef>
              <c:f>'RevPAR Comparison'!$A$30:$A$53</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Comparison'!$B$30:$B$53</c:f>
              <c:numCache>
                <c:formatCode>"$"#,##0.00</c:formatCode>
                <c:ptCount val="24"/>
                <c:pt idx="0">
                  <c:v>88.610564520650101</c:v>
                </c:pt>
                <c:pt idx="1">
                  <c:v>96.588446933729642</c:v>
                </c:pt>
                <c:pt idx="2">
                  <c:v>102.31123673953684</c:v>
                </c:pt>
                <c:pt idx="3">
                  <c:v>109.10843263451791</c:v>
                </c:pt>
                <c:pt idx="4">
                  <c:v>121.74504924032415</c:v>
                </c:pt>
                <c:pt idx="5">
                  <c:v>130.58505537894942</c:v>
                </c:pt>
                <c:pt idx="6">
                  <c:v>124.83928622098975</c:v>
                </c:pt>
                <c:pt idx="7">
                  <c:v>124.15333883387615</c:v>
                </c:pt>
                <c:pt idx="8">
                  <c:v>133.04605645881173</c:v>
                </c:pt>
                <c:pt idx="9">
                  <c:v>138.5470802818632</c:v>
                </c:pt>
                <c:pt idx="10">
                  <c:v>141.88982085255753</c:v>
                </c:pt>
                <c:pt idx="11">
                  <c:v>142.52194156574035</c:v>
                </c:pt>
                <c:pt idx="12">
                  <c:v>146.05374350299022</c:v>
                </c:pt>
                <c:pt idx="13">
                  <c:v>151.46222210015543</c:v>
                </c:pt>
                <c:pt idx="14">
                  <c:v>154.71279205193883</c:v>
                </c:pt>
                <c:pt idx="15">
                  <c:v>160.63135466174026</c:v>
                </c:pt>
                <c:pt idx="16">
                  <c:v>165.20226631564523</c:v>
                </c:pt>
                <c:pt idx="17">
                  <c:v>169.64179999161945</c:v>
                </c:pt>
                <c:pt idx="18">
                  <c:v>173.42636867100333</c:v>
                </c:pt>
                <c:pt idx="19">
                  <c:v>178.85873293868261</c:v>
                </c:pt>
                <c:pt idx="20">
                  <c:v>185.90438642887614</c:v>
                </c:pt>
                <c:pt idx="21">
                  <c:v>196.19334665254237</c:v>
                </c:pt>
                <c:pt idx="22">
                  <c:v>207.67241786403633</c:v>
                </c:pt>
                <c:pt idx="23">
                  <c:v>219.34369952369821</c:v>
                </c:pt>
              </c:numCache>
            </c:numRef>
          </c:val>
          <c:extLst>
            <c:ext xmlns:c16="http://schemas.microsoft.com/office/drawing/2014/chart" uri="{C3380CC4-5D6E-409C-BE32-E72D297353CC}">
              <c16:uniqueId val="{00000000-8A84-4E21-96E3-98F6A2B5E3B1}"/>
            </c:ext>
          </c:extLst>
        </c:ser>
        <c:dLbls>
          <c:showLegendKey val="0"/>
          <c:showVal val="0"/>
          <c:showCatName val="0"/>
          <c:showSerName val="0"/>
          <c:showPercent val="0"/>
          <c:showBubbleSize val="0"/>
        </c:dLbls>
        <c:gapWidth val="75"/>
        <c:axId val="773226984"/>
        <c:axId val="773227376"/>
      </c:barChart>
      <c:lineChart>
        <c:grouping val="standard"/>
        <c:varyColors val="0"/>
        <c:ser>
          <c:idx val="1"/>
          <c:order val="1"/>
          <c:tx>
            <c:strRef>
              <c:f>'RevPAR Comparison'!$C$29</c:f>
              <c:strCache>
                <c:ptCount val="1"/>
                <c:pt idx="0">
                  <c:v>Canberra</c:v>
                </c:pt>
              </c:strCache>
            </c:strRef>
          </c:tx>
          <c:spPr>
            <a:ln w="19050">
              <a:solidFill>
                <a:schemeClr val="accent1"/>
              </a:solidFill>
            </a:ln>
          </c:spPr>
          <c:marker>
            <c:symbol val="none"/>
          </c:marker>
          <c:cat>
            <c:numRef>
              <c:f>'RevPAR Comparison'!$A$30:$A$53</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Comparison'!$C$30:$C$53</c:f>
              <c:numCache>
                <c:formatCode>"$"#,##0.00</c:formatCode>
                <c:ptCount val="24"/>
                <c:pt idx="0">
                  <c:v>69.140973056929496</c:v>
                </c:pt>
                <c:pt idx="1">
                  <c:v>77.620438031130817</c:v>
                </c:pt>
                <c:pt idx="2">
                  <c:v>79.412596690386607</c:v>
                </c:pt>
                <c:pt idx="3">
                  <c:v>86.156087894619304</c:v>
                </c:pt>
                <c:pt idx="4">
                  <c:v>99.101507675966928</c:v>
                </c:pt>
                <c:pt idx="5">
                  <c:v>108.86061788845277</c:v>
                </c:pt>
                <c:pt idx="6">
                  <c:v>108.47924937982381</c:v>
                </c:pt>
                <c:pt idx="7">
                  <c:v>120.42840747806618</c:v>
                </c:pt>
                <c:pt idx="8">
                  <c:v>121.37175073573582</c:v>
                </c:pt>
                <c:pt idx="9">
                  <c:v>129.3273466570742</c:v>
                </c:pt>
                <c:pt idx="10">
                  <c:v>121.57005651382596</c:v>
                </c:pt>
                <c:pt idx="11">
                  <c:v>118.31092183167733</c:v>
                </c:pt>
                <c:pt idx="12">
                  <c:v>110.03441724052733</c:v>
                </c:pt>
                <c:pt idx="13">
                  <c:v>118.0035801899037</c:v>
                </c:pt>
                <c:pt idx="14">
                  <c:v>129.35367860087666</c:v>
                </c:pt>
                <c:pt idx="15">
                  <c:v>134.03319686901304</c:v>
                </c:pt>
                <c:pt idx="16">
                  <c:v>139.96051692318935</c:v>
                </c:pt>
                <c:pt idx="17">
                  <c:v>145.58568203765739</c:v>
                </c:pt>
                <c:pt idx="18">
                  <c:v>145.57680339247187</c:v>
                </c:pt>
                <c:pt idx="19">
                  <c:v>147.05804384164128</c:v>
                </c:pt>
                <c:pt idx="20">
                  <c:v>153.10039934889926</c:v>
                </c:pt>
                <c:pt idx="21">
                  <c:v>159.54637645678014</c:v>
                </c:pt>
                <c:pt idx="22">
                  <c:v>167.22962940928701</c:v>
                </c:pt>
                <c:pt idx="23">
                  <c:v>175.28288371966369</c:v>
                </c:pt>
              </c:numCache>
            </c:numRef>
          </c:val>
          <c:smooth val="0"/>
          <c:extLst>
            <c:ext xmlns:c16="http://schemas.microsoft.com/office/drawing/2014/chart" uri="{C3380CC4-5D6E-409C-BE32-E72D297353CC}">
              <c16:uniqueId val="{00000001-8A84-4E21-96E3-98F6A2B5E3B1}"/>
            </c:ext>
          </c:extLst>
        </c:ser>
        <c:ser>
          <c:idx val="2"/>
          <c:order val="2"/>
          <c:tx>
            <c:strRef>
              <c:f>'RevPAR Comparison'!$D$29</c:f>
              <c:strCache>
                <c:ptCount val="1"/>
                <c:pt idx="0">
                  <c:v>Hobart</c:v>
                </c:pt>
              </c:strCache>
            </c:strRef>
          </c:tx>
          <c:spPr>
            <a:ln w="19050">
              <a:solidFill>
                <a:schemeClr val="accent2"/>
              </a:solidFill>
              <a:prstDash val="dash"/>
            </a:ln>
          </c:spPr>
          <c:marker>
            <c:symbol val="none"/>
          </c:marker>
          <c:cat>
            <c:numRef>
              <c:f>'RevPAR Comparison'!$A$30:$A$53</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Comparison'!$D$30:$D$53</c:f>
              <c:numCache>
                <c:formatCode>"$"#,##0.00</c:formatCode>
                <c:ptCount val="24"/>
                <c:pt idx="0">
                  <c:v>73.26365774398684</c:v>
                </c:pt>
                <c:pt idx="1">
                  <c:v>82.920596454437842</c:v>
                </c:pt>
                <c:pt idx="2">
                  <c:v>87.655435626519505</c:v>
                </c:pt>
                <c:pt idx="3">
                  <c:v>94.719532047445128</c:v>
                </c:pt>
                <c:pt idx="4">
                  <c:v>100.74858390755145</c:v>
                </c:pt>
                <c:pt idx="5">
                  <c:v>107.05654300909518</c:v>
                </c:pt>
                <c:pt idx="6">
                  <c:v>109.6696210063315</c:v>
                </c:pt>
                <c:pt idx="7">
                  <c:v>107.41119915232188</c:v>
                </c:pt>
                <c:pt idx="8">
                  <c:v>110.26733533756558</c:v>
                </c:pt>
                <c:pt idx="9">
                  <c:v>111.86003281487751</c:v>
                </c:pt>
                <c:pt idx="10">
                  <c:v>120.09578520262134</c:v>
                </c:pt>
                <c:pt idx="11">
                  <c:v>123.57133618959203</c:v>
                </c:pt>
                <c:pt idx="12">
                  <c:v>127.8839503022292</c:v>
                </c:pt>
                <c:pt idx="13">
                  <c:v>138.26052155532474</c:v>
                </c:pt>
                <c:pt idx="14">
                  <c:v>142.58973234792472</c:v>
                </c:pt>
                <c:pt idx="15">
                  <c:v>134.49300877269192</c:v>
                </c:pt>
                <c:pt idx="16">
                  <c:v>138.47647010173787</c:v>
                </c:pt>
                <c:pt idx="17">
                  <c:v>134.55415058413615</c:v>
                </c:pt>
                <c:pt idx="18">
                  <c:v>127.87731084452258</c:v>
                </c:pt>
                <c:pt idx="19">
                  <c:v>132.98449406744464</c:v>
                </c:pt>
                <c:pt idx="20">
                  <c:v>140.20834722916746</c:v>
                </c:pt>
                <c:pt idx="21">
                  <c:v>147.39696042109441</c:v>
                </c:pt>
                <c:pt idx="22">
                  <c:v>154.95414053963015</c:v>
                </c:pt>
                <c:pt idx="23">
                  <c:v>162.10026090334017</c:v>
                </c:pt>
              </c:numCache>
            </c:numRef>
          </c:val>
          <c:smooth val="0"/>
          <c:extLst>
            <c:ext xmlns:c16="http://schemas.microsoft.com/office/drawing/2014/chart" uri="{C3380CC4-5D6E-409C-BE32-E72D297353CC}">
              <c16:uniqueId val="{00000002-8A84-4E21-96E3-98F6A2B5E3B1}"/>
            </c:ext>
          </c:extLst>
        </c:ser>
        <c:ser>
          <c:idx val="3"/>
          <c:order val="3"/>
          <c:tx>
            <c:strRef>
              <c:f>'RevPAR Comparison'!$E$29</c:f>
              <c:strCache>
                <c:ptCount val="1"/>
                <c:pt idx="0">
                  <c:v>Adelaide</c:v>
                </c:pt>
              </c:strCache>
            </c:strRef>
          </c:tx>
          <c:spPr>
            <a:ln w="19050">
              <a:solidFill>
                <a:schemeClr val="accent3"/>
              </a:solidFill>
            </a:ln>
          </c:spPr>
          <c:marker>
            <c:symbol val="none"/>
          </c:marker>
          <c:cat>
            <c:numRef>
              <c:f>'RevPAR Comparison'!$A$30:$A$53</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Comparison'!$E$30:$E$53</c:f>
              <c:numCache>
                <c:formatCode>"$"#,##0.00</c:formatCode>
                <c:ptCount val="24"/>
                <c:pt idx="0">
                  <c:v>76.912961542104867</c:v>
                </c:pt>
                <c:pt idx="1">
                  <c:v>79.169851945162307</c:v>
                </c:pt>
                <c:pt idx="2">
                  <c:v>80.761219400554708</c:v>
                </c:pt>
                <c:pt idx="3">
                  <c:v>92.232283864848711</c:v>
                </c:pt>
                <c:pt idx="4">
                  <c:v>102.27154440286664</c:v>
                </c:pt>
                <c:pt idx="5">
                  <c:v>111.30237977035175</c:v>
                </c:pt>
                <c:pt idx="6">
                  <c:v>113.22947485826225</c:v>
                </c:pt>
                <c:pt idx="7">
                  <c:v>112.36465907899347</c:v>
                </c:pt>
                <c:pt idx="8">
                  <c:v>111.76187335564289</c:v>
                </c:pt>
                <c:pt idx="9">
                  <c:v>112.61489529593588</c:v>
                </c:pt>
                <c:pt idx="10">
                  <c:v>110.59258604033124</c:v>
                </c:pt>
                <c:pt idx="11">
                  <c:v>111.57459389022088</c:v>
                </c:pt>
                <c:pt idx="12">
                  <c:v>109.95434800405704</c:v>
                </c:pt>
                <c:pt idx="13">
                  <c:v>116.77477173978259</c:v>
                </c:pt>
                <c:pt idx="14">
                  <c:v>120.36859356138241</c:v>
                </c:pt>
                <c:pt idx="15">
                  <c:v>128.47492304638325</c:v>
                </c:pt>
                <c:pt idx="16">
                  <c:v>131.59840488842039</c:v>
                </c:pt>
                <c:pt idx="17">
                  <c:v>137.48815581527185</c:v>
                </c:pt>
                <c:pt idx="18">
                  <c:v>131.71947425916576</c:v>
                </c:pt>
                <c:pt idx="19">
                  <c:v>133.40457125984886</c:v>
                </c:pt>
                <c:pt idx="20">
                  <c:v>138.72060632630641</c:v>
                </c:pt>
                <c:pt idx="21">
                  <c:v>146.6857658698504</c:v>
                </c:pt>
                <c:pt idx="22">
                  <c:v>155.08999739674653</c:v>
                </c:pt>
                <c:pt idx="23">
                  <c:v>162.38374445878378</c:v>
                </c:pt>
              </c:numCache>
            </c:numRef>
          </c:val>
          <c:smooth val="0"/>
          <c:extLst>
            <c:ext xmlns:c16="http://schemas.microsoft.com/office/drawing/2014/chart" uri="{C3380CC4-5D6E-409C-BE32-E72D297353CC}">
              <c16:uniqueId val="{00000003-8A84-4E21-96E3-98F6A2B5E3B1}"/>
            </c:ext>
          </c:extLst>
        </c:ser>
        <c:dLbls>
          <c:showLegendKey val="0"/>
          <c:showVal val="0"/>
          <c:showCatName val="0"/>
          <c:showSerName val="0"/>
          <c:showPercent val="0"/>
          <c:showBubbleSize val="0"/>
        </c:dLbls>
        <c:marker val="1"/>
        <c:smooth val="0"/>
        <c:axId val="773226984"/>
        <c:axId val="773227376"/>
      </c:lineChart>
      <c:catAx>
        <c:axId val="773226984"/>
        <c:scaling>
          <c:orientation val="minMax"/>
        </c:scaling>
        <c:delete val="0"/>
        <c:axPos val="b"/>
        <c:title>
          <c:tx>
            <c:rich>
              <a:bodyPr/>
              <a:lstStyle/>
              <a:p>
                <a:pPr>
                  <a:defRPr sz="1200" b="1"/>
                </a:pPr>
                <a:r>
                  <a:rPr lang="en-US" sz="1200" b="1" dirty="0"/>
                  <a:t>Financial Years</a:t>
                </a:r>
              </a:p>
            </c:rich>
          </c:tx>
          <c:layout>
            <c:manualLayout>
              <c:xMode val="edge"/>
              <c:yMode val="edge"/>
              <c:x val="0.43769905437352247"/>
              <c:y val="0.92402695269526958"/>
            </c:manualLayout>
          </c:layout>
          <c:overlay val="0"/>
        </c:title>
        <c:numFmt formatCode="General" sourceLinked="1"/>
        <c:majorTickMark val="none"/>
        <c:minorTickMark val="none"/>
        <c:tickLblPos val="nextTo"/>
        <c:spPr>
          <a:ln>
            <a:noFill/>
          </a:ln>
        </c:spPr>
        <c:txPr>
          <a:bodyPr rot="-5400000" vert="horz"/>
          <a:lstStyle/>
          <a:p>
            <a:pPr>
              <a:defRPr sz="1200"/>
            </a:pPr>
            <a:endParaRPr lang="en-US"/>
          </a:p>
        </c:txPr>
        <c:crossAx val="773227376"/>
        <c:crosses val="autoZero"/>
        <c:auto val="1"/>
        <c:lblAlgn val="ctr"/>
        <c:lblOffset val="100"/>
        <c:tickLblSkip val="2"/>
        <c:noMultiLvlLbl val="0"/>
      </c:catAx>
      <c:valAx>
        <c:axId val="773227376"/>
        <c:scaling>
          <c:orientation val="minMax"/>
          <c:max val="350"/>
        </c:scaling>
        <c:delete val="0"/>
        <c:axPos val="l"/>
        <c:numFmt formatCode="&quot;$&quot;#,##0" sourceLinked="0"/>
        <c:majorTickMark val="in"/>
        <c:minorTickMark val="none"/>
        <c:tickLblPos val="nextTo"/>
        <c:txPr>
          <a:bodyPr/>
          <a:lstStyle/>
          <a:p>
            <a:pPr>
              <a:defRPr sz="1200"/>
            </a:pPr>
            <a:endParaRPr lang="en-US"/>
          </a:p>
        </c:txPr>
        <c:crossAx val="773226984"/>
        <c:crosses val="autoZero"/>
        <c:crossBetween val="between"/>
        <c:majorUnit val="50"/>
      </c:valAx>
    </c:plotArea>
    <c:legend>
      <c:legendPos val="r"/>
      <c:layout>
        <c:manualLayout>
          <c:xMode val="edge"/>
          <c:yMode val="edge"/>
          <c:x val="1.9598108747044918E-2"/>
          <c:y val="3.2260726072607269E-3"/>
          <c:w val="0.96214801274840789"/>
          <c:h val="7.1812718529680783E-2"/>
        </c:manualLayout>
      </c:layout>
      <c:overlay val="0"/>
      <c:txPr>
        <a:bodyPr/>
        <a:lstStyle/>
        <a:p>
          <a:pPr>
            <a:defRPr sz="1200"/>
          </a:pPr>
          <a:endParaRPr lang="en-US"/>
        </a:p>
      </c:txPr>
    </c:legend>
    <c:plotVisOnly val="1"/>
    <c:dispBlanksAs val="gap"/>
    <c:showDLblsOverMax val="0"/>
  </c:chart>
  <c:spPr>
    <a:solidFill>
      <a:schemeClr val="bg1"/>
    </a:solidFill>
    <a:ln w="38100">
      <a:solidFill>
        <a:schemeClr val="tx2"/>
      </a:solidFill>
    </a:ln>
  </c:spPr>
  <c:txPr>
    <a:bodyPr/>
    <a:lstStyle/>
    <a:p>
      <a:pPr>
        <a:defRPr sz="7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051654846335711E-2"/>
          <c:y val="8.1675742574257429E-2"/>
          <c:w val="0.93394834515366432"/>
          <c:h val="0.70373129812981294"/>
        </c:manualLayout>
      </c:layout>
      <c:barChart>
        <c:barDir val="col"/>
        <c:grouping val="clustered"/>
        <c:varyColors val="0"/>
        <c:ser>
          <c:idx val="0"/>
          <c:order val="0"/>
          <c:tx>
            <c:strRef>
              <c:f>'RevPAR Comparison'!$B$56</c:f>
              <c:strCache>
                <c:ptCount val="1"/>
                <c:pt idx="0">
                  <c:v>Australia</c:v>
                </c:pt>
              </c:strCache>
            </c:strRef>
          </c:tx>
          <c:spPr>
            <a:solidFill>
              <a:schemeClr val="tx2"/>
            </a:solidFill>
          </c:spPr>
          <c:invertIfNegative val="0"/>
          <c:cat>
            <c:numRef>
              <c:f>'RevPAR Comparison'!$A$57:$A$80</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Comparison'!$B$57:$B$80</c:f>
              <c:numCache>
                <c:formatCode>"$"#,##0.00</c:formatCode>
                <c:ptCount val="24"/>
                <c:pt idx="0">
                  <c:v>88.610564520650101</c:v>
                </c:pt>
                <c:pt idx="1">
                  <c:v>96.588446933729642</c:v>
                </c:pt>
                <c:pt idx="2">
                  <c:v>102.31123673953684</c:v>
                </c:pt>
                <c:pt idx="3">
                  <c:v>109.10843263451791</c:v>
                </c:pt>
                <c:pt idx="4">
                  <c:v>121.74504924032415</c:v>
                </c:pt>
                <c:pt idx="5">
                  <c:v>130.58505537894942</c:v>
                </c:pt>
                <c:pt idx="6">
                  <c:v>124.83928622098975</c:v>
                </c:pt>
                <c:pt idx="7">
                  <c:v>124.15333883387615</c:v>
                </c:pt>
                <c:pt idx="8">
                  <c:v>133.04605645881173</c:v>
                </c:pt>
                <c:pt idx="9">
                  <c:v>138.5470802818632</c:v>
                </c:pt>
                <c:pt idx="10">
                  <c:v>141.88982085255753</c:v>
                </c:pt>
                <c:pt idx="11">
                  <c:v>142.52194156574035</c:v>
                </c:pt>
                <c:pt idx="12">
                  <c:v>146.05374350299022</c:v>
                </c:pt>
                <c:pt idx="13">
                  <c:v>151.46222210015543</c:v>
                </c:pt>
                <c:pt idx="14">
                  <c:v>154.71279205193883</c:v>
                </c:pt>
                <c:pt idx="15">
                  <c:v>160.63135466174026</c:v>
                </c:pt>
                <c:pt idx="16">
                  <c:v>165.20226631564523</c:v>
                </c:pt>
                <c:pt idx="17">
                  <c:v>169.64179999161945</c:v>
                </c:pt>
                <c:pt idx="18">
                  <c:v>173.42636867100333</c:v>
                </c:pt>
                <c:pt idx="19">
                  <c:v>178.85873293868261</c:v>
                </c:pt>
                <c:pt idx="20">
                  <c:v>185.90438642887614</c:v>
                </c:pt>
                <c:pt idx="21">
                  <c:v>196.19334665254237</c:v>
                </c:pt>
                <c:pt idx="22">
                  <c:v>207.67241786403633</c:v>
                </c:pt>
                <c:pt idx="23">
                  <c:v>219.34369952369821</c:v>
                </c:pt>
              </c:numCache>
            </c:numRef>
          </c:val>
          <c:extLst>
            <c:ext xmlns:c16="http://schemas.microsoft.com/office/drawing/2014/chart" uri="{C3380CC4-5D6E-409C-BE32-E72D297353CC}">
              <c16:uniqueId val="{00000000-E36E-4FB8-BC41-2267A5BB8BE4}"/>
            </c:ext>
          </c:extLst>
        </c:ser>
        <c:dLbls>
          <c:showLegendKey val="0"/>
          <c:showVal val="0"/>
          <c:showCatName val="0"/>
          <c:showSerName val="0"/>
          <c:showPercent val="0"/>
          <c:showBubbleSize val="0"/>
        </c:dLbls>
        <c:gapWidth val="75"/>
        <c:axId val="773228160"/>
        <c:axId val="773228552"/>
      </c:barChart>
      <c:lineChart>
        <c:grouping val="standard"/>
        <c:varyColors val="0"/>
        <c:ser>
          <c:idx val="1"/>
          <c:order val="1"/>
          <c:tx>
            <c:strRef>
              <c:f>'RevPAR Comparison'!$C$56</c:f>
              <c:strCache>
                <c:ptCount val="1"/>
                <c:pt idx="0">
                  <c:v>Cairns</c:v>
                </c:pt>
              </c:strCache>
            </c:strRef>
          </c:tx>
          <c:spPr>
            <a:ln w="19050">
              <a:solidFill>
                <a:schemeClr val="accent1"/>
              </a:solidFill>
            </a:ln>
          </c:spPr>
          <c:marker>
            <c:symbol val="none"/>
          </c:marker>
          <c:cat>
            <c:numRef>
              <c:f>'RevPAR Comparison'!$A$57:$A$80</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Comparison'!$C$57:$C$80</c:f>
              <c:numCache>
                <c:formatCode>"$"#,##0.00</c:formatCode>
                <c:ptCount val="24"/>
                <c:pt idx="0">
                  <c:v>90.722077487359783</c:v>
                </c:pt>
                <c:pt idx="1">
                  <c:v>88.315989474032591</c:v>
                </c:pt>
                <c:pt idx="2">
                  <c:v>89.702580335782613</c:v>
                </c:pt>
                <c:pt idx="3">
                  <c:v>96.888096220358747</c:v>
                </c:pt>
                <c:pt idx="4">
                  <c:v>96.415212461062595</c:v>
                </c:pt>
                <c:pt idx="5">
                  <c:v>91.029891095563983</c:v>
                </c:pt>
                <c:pt idx="6">
                  <c:v>82.735609836611403</c:v>
                </c:pt>
                <c:pt idx="7">
                  <c:v>77.462723250812076</c:v>
                </c:pt>
                <c:pt idx="8">
                  <c:v>80.314862542946543</c:v>
                </c:pt>
                <c:pt idx="9">
                  <c:v>82.663601900639136</c:v>
                </c:pt>
                <c:pt idx="10">
                  <c:v>92.702773657186341</c:v>
                </c:pt>
                <c:pt idx="11">
                  <c:v>93.524983700323176</c:v>
                </c:pt>
                <c:pt idx="12">
                  <c:v>97.246990006722555</c:v>
                </c:pt>
                <c:pt idx="13">
                  <c:v>108.11424549782654</c:v>
                </c:pt>
                <c:pt idx="14">
                  <c:v>122.60329431498566</c:v>
                </c:pt>
                <c:pt idx="15">
                  <c:v>135.14092573171979</c:v>
                </c:pt>
                <c:pt idx="16">
                  <c:v>138.10544813654727</c:v>
                </c:pt>
                <c:pt idx="17">
                  <c:v>138.5796265217557</c:v>
                </c:pt>
                <c:pt idx="18">
                  <c:v>139.37782957932521</c:v>
                </c:pt>
                <c:pt idx="19">
                  <c:v>145.41032427674028</c:v>
                </c:pt>
                <c:pt idx="20">
                  <c:v>150.79747118787267</c:v>
                </c:pt>
                <c:pt idx="21">
                  <c:v>157.13597681942548</c:v>
                </c:pt>
                <c:pt idx="22">
                  <c:v>161.0643762399111</c:v>
                </c:pt>
                <c:pt idx="23">
                  <c:v>165.09098564590889</c:v>
                </c:pt>
              </c:numCache>
            </c:numRef>
          </c:val>
          <c:smooth val="0"/>
          <c:extLst>
            <c:ext xmlns:c16="http://schemas.microsoft.com/office/drawing/2014/chart" uri="{C3380CC4-5D6E-409C-BE32-E72D297353CC}">
              <c16:uniqueId val="{00000001-E36E-4FB8-BC41-2267A5BB8BE4}"/>
            </c:ext>
          </c:extLst>
        </c:ser>
        <c:ser>
          <c:idx val="2"/>
          <c:order val="2"/>
          <c:tx>
            <c:strRef>
              <c:f>'RevPAR Comparison'!$D$56</c:f>
              <c:strCache>
                <c:ptCount val="1"/>
                <c:pt idx="0">
                  <c:v>Gold Coast</c:v>
                </c:pt>
              </c:strCache>
            </c:strRef>
          </c:tx>
          <c:spPr>
            <a:ln w="19050">
              <a:solidFill>
                <a:schemeClr val="accent2"/>
              </a:solidFill>
              <a:prstDash val="dash"/>
            </a:ln>
          </c:spPr>
          <c:marker>
            <c:symbol val="none"/>
          </c:marker>
          <c:cat>
            <c:numRef>
              <c:f>'RevPAR Comparison'!$A$57:$A$80</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Comparison'!$D$57:$D$80</c:f>
              <c:numCache>
                <c:formatCode>"$"#,##0.00</c:formatCode>
                <c:ptCount val="24"/>
                <c:pt idx="0">
                  <c:v>75.954176610504206</c:v>
                </c:pt>
                <c:pt idx="1">
                  <c:v>84.136406701436371</c:v>
                </c:pt>
                <c:pt idx="2">
                  <c:v>90.314930322025447</c:v>
                </c:pt>
                <c:pt idx="3">
                  <c:v>94.988739023836885</c:v>
                </c:pt>
                <c:pt idx="4">
                  <c:v>103.95461234489709</c:v>
                </c:pt>
                <c:pt idx="5">
                  <c:v>108.82575101347147</c:v>
                </c:pt>
                <c:pt idx="6">
                  <c:v>103.28639918098166</c:v>
                </c:pt>
                <c:pt idx="7">
                  <c:v>103.69277278361298</c:v>
                </c:pt>
                <c:pt idx="8">
                  <c:v>103.35244234701912</c:v>
                </c:pt>
                <c:pt idx="9">
                  <c:v>105.92646407002967</c:v>
                </c:pt>
                <c:pt idx="10">
                  <c:v>110.45225683800048</c:v>
                </c:pt>
                <c:pt idx="11">
                  <c:v>109.96987339931516</c:v>
                </c:pt>
                <c:pt idx="12">
                  <c:v>122.39036558164288</c:v>
                </c:pt>
                <c:pt idx="13">
                  <c:v>131.58981223861645</c:v>
                </c:pt>
                <c:pt idx="14">
                  <c:v>133.77215788639936</c:v>
                </c:pt>
                <c:pt idx="15">
                  <c:v>147.16955261231291</c:v>
                </c:pt>
                <c:pt idx="16">
                  <c:v>144.96822322178491</c:v>
                </c:pt>
                <c:pt idx="17">
                  <c:v>148.20092392749524</c:v>
                </c:pt>
                <c:pt idx="18">
                  <c:v>152.4529730159297</c:v>
                </c:pt>
                <c:pt idx="19">
                  <c:v>156.52353046649947</c:v>
                </c:pt>
                <c:pt idx="20">
                  <c:v>163.85763544611549</c:v>
                </c:pt>
                <c:pt idx="21">
                  <c:v>172.0989480466319</c:v>
                </c:pt>
                <c:pt idx="22">
                  <c:v>180.75476213311518</c:v>
                </c:pt>
                <c:pt idx="23">
                  <c:v>187.08117880777419</c:v>
                </c:pt>
              </c:numCache>
            </c:numRef>
          </c:val>
          <c:smooth val="0"/>
          <c:extLst>
            <c:ext xmlns:c16="http://schemas.microsoft.com/office/drawing/2014/chart" uri="{C3380CC4-5D6E-409C-BE32-E72D297353CC}">
              <c16:uniqueId val="{00000002-E36E-4FB8-BC41-2267A5BB8BE4}"/>
            </c:ext>
          </c:extLst>
        </c:ser>
        <c:ser>
          <c:idx val="3"/>
          <c:order val="3"/>
          <c:tx>
            <c:strRef>
              <c:f>'RevPAR Comparison'!$E$56</c:f>
              <c:strCache>
                <c:ptCount val="1"/>
                <c:pt idx="0">
                  <c:v>Darwin</c:v>
                </c:pt>
              </c:strCache>
            </c:strRef>
          </c:tx>
          <c:spPr>
            <a:ln w="19050">
              <a:solidFill>
                <a:schemeClr val="accent3"/>
              </a:solidFill>
            </a:ln>
          </c:spPr>
          <c:marker>
            <c:symbol val="none"/>
          </c:marker>
          <c:cat>
            <c:numRef>
              <c:f>'RevPAR Comparison'!$A$57:$A$80</c:f>
              <c:numCache>
                <c:formatCode>General</c:formatCode>
                <c:ptCount val="2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numCache>
            </c:numRef>
          </c:cat>
          <c:val>
            <c:numRef>
              <c:f>'RevPAR Comparison'!$E$57:$E$80</c:f>
              <c:numCache>
                <c:formatCode>"$"#,##0.00</c:formatCode>
                <c:ptCount val="24"/>
                <c:pt idx="0">
                  <c:v>66.831337683280069</c:v>
                </c:pt>
                <c:pt idx="1">
                  <c:v>74.79121376280041</c:v>
                </c:pt>
                <c:pt idx="2">
                  <c:v>84.500049743082144</c:v>
                </c:pt>
                <c:pt idx="3">
                  <c:v>88.367503082360372</c:v>
                </c:pt>
                <c:pt idx="4">
                  <c:v>100.02566629655139</c:v>
                </c:pt>
                <c:pt idx="5">
                  <c:v>113.87340053852569</c:v>
                </c:pt>
                <c:pt idx="6">
                  <c:v>116.52643077899442</c:v>
                </c:pt>
                <c:pt idx="7">
                  <c:v>110.91240208049535</c:v>
                </c:pt>
                <c:pt idx="8">
                  <c:v>115.5552387123042</c:v>
                </c:pt>
                <c:pt idx="9">
                  <c:v>124.03907468114345</c:v>
                </c:pt>
                <c:pt idx="10">
                  <c:v>145.90500648687359</c:v>
                </c:pt>
                <c:pt idx="11">
                  <c:v>138.79249637561679</c:v>
                </c:pt>
                <c:pt idx="12">
                  <c:v>129.4624085688759</c:v>
                </c:pt>
                <c:pt idx="13">
                  <c:v>107.70506832336538</c:v>
                </c:pt>
                <c:pt idx="14">
                  <c:v>104.24883385381034</c:v>
                </c:pt>
                <c:pt idx="15">
                  <c:v>111.12857277899974</c:v>
                </c:pt>
                <c:pt idx="16">
                  <c:v>116.99031784735459</c:v>
                </c:pt>
                <c:pt idx="17">
                  <c:v>123.72580912595367</c:v>
                </c:pt>
                <c:pt idx="18">
                  <c:v>129.9249080492902</c:v>
                </c:pt>
                <c:pt idx="19">
                  <c:v>132.25862075942644</c:v>
                </c:pt>
                <c:pt idx="20">
                  <c:v>137.93144357326375</c:v>
                </c:pt>
                <c:pt idx="21">
                  <c:v>143.17016014859004</c:v>
                </c:pt>
                <c:pt idx="22">
                  <c:v>148.46328606942336</c:v>
                </c:pt>
                <c:pt idx="23">
                  <c:v>152.17486822115893</c:v>
                </c:pt>
              </c:numCache>
            </c:numRef>
          </c:val>
          <c:smooth val="0"/>
          <c:extLst>
            <c:ext xmlns:c16="http://schemas.microsoft.com/office/drawing/2014/chart" uri="{C3380CC4-5D6E-409C-BE32-E72D297353CC}">
              <c16:uniqueId val="{00000003-E36E-4FB8-BC41-2267A5BB8BE4}"/>
            </c:ext>
          </c:extLst>
        </c:ser>
        <c:dLbls>
          <c:showLegendKey val="0"/>
          <c:showVal val="0"/>
          <c:showCatName val="0"/>
          <c:showSerName val="0"/>
          <c:showPercent val="0"/>
          <c:showBubbleSize val="0"/>
        </c:dLbls>
        <c:marker val="1"/>
        <c:smooth val="0"/>
        <c:axId val="773228160"/>
        <c:axId val="773228552"/>
      </c:lineChart>
      <c:catAx>
        <c:axId val="773228160"/>
        <c:scaling>
          <c:orientation val="minMax"/>
        </c:scaling>
        <c:delete val="0"/>
        <c:axPos val="b"/>
        <c:title>
          <c:tx>
            <c:rich>
              <a:bodyPr rot="0" vert="horz" anchor="ctr" anchorCtr="0"/>
              <a:lstStyle/>
              <a:p>
                <a:pPr>
                  <a:defRPr sz="1200" b="1"/>
                </a:pPr>
                <a:r>
                  <a:rPr lang="en-US" sz="1200" b="1" dirty="0"/>
                  <a:t>Financial Years</a:t>
                </a:r>
              </a:p>
            </c:rich>
          </c:tx>
          <c:layout>
            <c:manualLayout>
              <c:xMode val="edge"/>
              <c:yMode val="edge"/>
              <c:x val="0.43619787234042545"/>
              <c:y val="0.92402695269526958"/>
            </c:manualLayout>
          </c:layout>
          <c:overlay val="0"/>
        </c:title>
        <c:numFmt formatCode="General" sourceLinked="1"/>
        <c:majorTickMark val="none"/>
        <c:minorTickMark val="none"/>
        <c:tickLblPos val="nextTo"/>
        <c:spPr>
          <a:ln>
            <a:noFill/>
          </a:ln>
        </c:spPr>
        <c:txPr>
          <a:bodyPr rot="-5400000" vert="horz"/>
          <a:lstStyle/>
          <a:p>
            <a:pPr>
              <a:defRPr sz="1200"/>
            </a:pPr>
            <a:endParaRPr lang="en-US"/>
          </a:p>
        </c:txPr>
        <c:crossAx val="773228552"/>
        <c:crosses val="autoZero"/>
        <c:auto val="1"/>
        <c:lblAlgn val="ctr"/>
        <c:lblOffset val="100"/>
        <c:tickLblSkip val="2"/>
        <c:noMultiLvlLbl val="0"/>
      </c:catAx>
      <c:valAx>
        <c:axId val="773228552"/>
        <c:scaling>
          <c:orientation val="minMax"/>
          <c:max val="350"/>
        </c:scaling>
        <c:delete val="0"/>
        <c:axPos val="l"/>
        <c:numFmt formatCode="&quot;$&quot;#,##0" sourceLinked="0"/>
        <c:majorTickMark val="in"/>
        <c:minorTickMark val="none"/>
        <c:tickLblPos val="nextTo"/>
        <c:txPr>
          <a:bodyPr/>
          <a:lstStyle/>
          <a:p>
            <a:pPr>
              <a:defRPr sz="1200"/>
            </a:pPr>
            <a:endParaRPr lang="en-US"/>
          </a:p>
        </c:txPr>
        <c:crossAx val="773228160"/>
        <c:crosses val="autoZero"/>
        <c:crossBetween val="between"/>
        <c:majorUnit val="50"/>
      </c:valAx>
    </c:plotArea>
    <c:legend>
      <c:legendPos val="r"/>
      <c:layout>
        <c:manualLayout>
          <c:xMode val="edge"/>
          <c:yMode val="edge"/>
          <c:x val="1.9598108747044918E-2"/>
          <c:y val="3.2260726072607269E-3"/>
          <c:w val="0.96214801274840789"/>
          <c:h val="7.1812718529680783E-2"/>
        </c:manualLayout>
      </c:layout>
      <c:overlay val="0"/>
      <c:txPr>
        <a:bodyPr/>
        <a:lstStyle/>
        <a:p>
          <a:pPr>
            <a:defRPr sz="1200"/>
          </a:pPr>
          <a:endParaRPr lang="en-US"/>
        </a:p>
      </c:txPr>
    </c:legend>
    <c:plotVisOnly val="1"/>
    <c:dispBlanksAs val="gap"/>
    <c:showDLblsOverMax val="0"/>
  </c:chart>
  <c:spPr>
    <a:solidFill>
      <a:schemeClr val="bg1"/>
    </a:solidFill>
    <a:ln w="38100">
      <a:solidFill>
        <a:schemeClr val="tx2"/>
      </a:solidFill>
    </a:ln>
  </c:spPr>
  <c:txPr>
    <a:bodyPr/>
    <a:lstStyle/>
    <a:p>
      <a:pPr>
        <a:defRPr sz="7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0.2567</cdr:x>
      <cdr:y>0.86541</cdr:y>
    </cdr:from>
    <cdr:to>
      <cdr:x>0.26877</cdr:x>
      <cdr:y>0.91788</cdr:y>
    </cdr:to>
    <cdr:sp macro="" textlink="">
      <cdr:nvSpPr>
        <cdr:cNvPr id="2" name="Rectangle 1">
          <a:extLst xmlns:a="http://schemas.openxmlformats.org/drawingml/2006/main">
            <a:ext uri="{FF2B5EF4-FFF2-40B4-BE49-F238E27FC236}">
              <a16:creationId xmlns:a16="http://schemas.microsoft.com/office/drawing/2014/main" id="{4C08E311-3AD1-4191-9EDC-283385A4CB54}"/>
            </a:ext>
          </a:extLst>
        </cdr:cNvPr>
        <cdr:cNvSpPr/>
      </cdr:nvSpPr>
      <cdr:spPr>
        <a:xfrm xmlns:a="http://schemas.openxmlformats.org/drawingml/2006/main">
          <a:off x="2184206" y="3148765"/>
          <a:ext cx="102702" cy="19091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C6261-EF19-4384-A878-99C6E3778C37}"/>
              </a:ext>
            </a:extLst>
          </p:cNvPr>
          <p:cNvSpPr>
            <a:spLocks noGrp="1"/>
          </p:cNvSpPr>
          <p:nvPr>
            <p:ph type="hdr" sz="quarter"/>
          </p:nvPr>
        </p:nvSpPr>
        <p:spPr>
          <a:xfrm>
            <a:off x="0" y="0"/>
            <a:ext cx="2949575" cy="496888"/>
          </a:xfrm>
          <a:prstGeom prst="rect">
            <a:avLst/>
          </a:prstGeom>
        </p:spPr>
        <p:txBody>
          <a:bodyPr vert="horz" lIns="91418" tIns="45708" rIns="91418" bIns="45708" rtlCol="0"/>
          <a:lstStyle>
            <a:lvl1pPr algn="l" eaLnBrk="1" fontAlgn="auto" hangingPunct="1">
              <a:spcBef>
                <a:spcPts val="0"/>
              </a:spcBef>
              <a:spcAft>
                <a:spcPts val="0"/>
              </a:spcAft>
              <a:defRPr sz="1200">
                <a:latin typeface="+mn-lt"/>
                <a:cs typeface="+mn-cs"/>
              </a:defRPr>
            </a:lvl1pPr>
          </a:lstStyle>
          <a:p>
            <a:pPr>
              <a:defRPr/>
            </a:pPr>
            <a:endParaRPr lang="en-AU"/>
          </a:p>
        </p:txBody>
      </p:sp>
      <p:sp>
        <p:nvSpPr>
          <p:cNvPr id="3" name="Date Placeholder 2">
            <a:extLst>
              <a:ext uri="{FF2B5EF4-FFF2-40B4-BE49-F238E27FC236}">
                <a16:creationId xmlns:a16="http://schemas.microsoft.com/office/drawing/2014/main" id="{D2F2733B-B58E-427F-AC8D-64BCE2A20014}"/>
              </a:ext>
            </a:extLst>
          </p:cNvPr>
          <p:cNvSpPr>
            <a:spLocks noGrp="1"/>
          </p:cNvSpPr>
          <p:nvPr>
            <p:ph type="dt" idx="1"/>
          </p:nvPr>
        </p:nvSpPr>
        <p:spPr>
          <a:xfrm>
            <a:off x="3854450" y="0"/>
            <a:ext cx="2949575" cy="496888"/>
          </a:xfrm>
          <a:prstGeom prst="rect">
            <a:avLst/>
          </a:prstGeom>
        </p:spPr>
        <p:txBody>
          <a:bodyPr vert="horz" lIns="91418" tIns="45708" rIns="91418" bIns="45708" rtlCol="0"/>
          <a:lstStyle>
            <a:lvl1pPr algn="r" eaLnBrk="1" fontAlgn="auto" hangingPunct="1">
              <a:spcBef>
                <a:spcPts val="0"/>
              </a:spcBef>
              <a:spcAft>
                <a:spcPts val="0"/>
              </a:spcAft>
              <a:defRPr sz="1200">
                <a:latin typeface="+mn-lt"/>
                <a:cs typeface="+mn-cs"/>
              </a:defRPr>
            </a:lvl1pPr>
          </a:lstStyle>
          <a:p>
            <a:pPr>
              <a:defRPr/>
            </a:pPr>
            <a:fld id="{B252F0F6-88EF-4869-B70C-B56EFF444DCA}" type="datetimeFigureOut">
              <a:rPr lang="en-AU"/>
              <a:pPr>
                <a:defRPr/>
              </a:pPr>
              <a:t>22/01/2019</a:t>
            </a:fld>
            <a:endParaRPr lang="en-AU" dirty="0"/>
          </a:p>
        </p:txBody>
      </p:sp>
      <p:sp>
        <p:nvSpPr>
          <p:cNvPr id="4" name="Slide Image Placeholder 3">
            <a:extLst>
              <a:ext uri="{FF2B5EF4-FFF2-40B4-BE49-F238E27FC236}">
                <a16:creationId xmlns:a16="http://schemas.microsoft.com/office/drawing/2014/main" id="{9713A0C8-C887-4401-856B-A385D4914D4D}"/>
              </a:ext>
            </a:extLst>
          </p:cNvPr>
          <p:cNvSpPr>
            <a:spLocks noGrp="1" noRot="1" noChangeAspect="1"/>
          </p:cNvSpPr>
          <p:nvPr>
            <p:ph type="sldImg" idx="2"/>
          </p:nvPr>
        </p:nvSpPr>
        <p:spPr>
          <a:xfrm>
            <a:off x="90488" y="746125"/>
            <a:ext cx="6624637" cy="3727450"/>
          </a:xfrm>
          <a:prstGeom prst="rect">
            <a:avLst/>
          </a:prstGeom>
          <a:noFill/>
          <a:ln w="12700">
            <a:solidFill>
              <a:prstClr val="black"/>
            </a:solidFill>
          </a:ln>
        </p:spPr>
        <p:txBody>
          <a:bodyPr vert="horz" lIns="91418" tIns="45708" rIns="91418" bIns="45708" rtlCol="0" anchor="ctr"/>
          <a:lstStyle/>
          <a:p>
            <a:pPr lvl="0"/>
            <a:endParaRPr lang="en-AU" noProof="0" dirty="0"/>
          </a:p>
        </p:txBody>
      </p:sp>
      <p:sp>
        <p:nvSpPr>
          <p:cNvPr id="5" name="Notes Placeholder 4">
            <a:extLst>
              <a:ext uri="{FF2B5EF4-FFF2-40B4-BE49-F238E27FC236}">
                <a16:creationId xmlns:a16="http://schemas.microsoft.com/office/drawing/2014/main" id="{D7888F3C-74A7-4957-A3E8-AC0A01AA6E5A}"/>
              </a:ext>
            </a:extLst>
          </p:cNvPr>
          <p:cNvSpPr>
            <a:spLocks noGrp="1"/>
          </p:cNvSpPr>
          <p:nvPr>
            <p:ph type="body" sz="quarter" idx="3"/>
          </p:nvPr>
        </p:nvSpPr>
        <p:spPr>
          <a:xfrm>
            <a:off x="681038" y="4721225"/>
            <a:ext cx="5443537" cy="4471988"/>
          </a:xfrm>
          <a:prstGeom prst="rect">
            <a:avLst/>
          </a:prstGeom>
        </p:spPr>
        <p:txBody>
          <a:bodyPr vert="horz" lIns="91418" tIns="45708" rIns="91418" bIns="457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E9FDB91E-E43C-430B-B10E-2DF78C4F5F5E}"/>
              </a:ext>
            </a:extLst>
          </p:cNvPr>
          <p:cNvSpPr>
            <a:spLocks noGrp="1"/>
          </p:cNvSpPr>
          <p:nvPr>
            <p:ph type="ftr" sz="quarter" idx="4"/>
          </p:nvPr>
        </p:nvSpPr>
        <p:spPr>
          <a:xfrm>
            <a:off x="0" y="9440863"/>
            <a:ext cx="2949575" cy="496887"/>
          </a:xfrm>
          <a:prstGeom prst="rect">
            <a:avLst/>
          </a:prstGeom>
        </p:spPr>
        <p:txBody>
          <a:bodyPr vert="horz" lIns="91418" tIns="45708" rIns="91418" bIns="45708" rtlCol="0" anchor="b"/>
          <a:lstStyle>
            <a:lvl1pPr algn="l" eaLnBrk="1" fontAlgn="auto" hangingPunct="1">
              <a:spcBef>
                <a:spcPts val="0"/>
              </a:spcBef>
              <a:spcAft>
                <a:spcPts val="0"/>
              </a:spcAft>
              <a:defRPr sz="1200">
                <a:latin typeface="+mn-lt"/>
                <a:cs typeface="+mn-cs"/>
              </a:defRPr>
            </a:lvl1pPr>
          </a:lstStyle>
          <a:p>
            <a:pPr>
              <a:defRPr/>
            </a:pPr>
            <a:endParaRPr lang="en-AU"/>
          </a:p>
        </p:txBody>
      </p:sp>
      <p:sp>
        <p:nvSpPr>
          <p:cNvPr id="7" name="Slide Number Placeholder 6">
            <a:extLst>
              <a:ext uri="{FF2B5EF4-FFF2-40B4-BE49-F238E27FC236}">
                <a16:creationId xmlns:a16="http://schemas.microsoft.com/office/drawing/2014/main" id="{3DDDEB99-E77A-4077-A950-1F791FF43D0B}"/>
              </a:ext>
            </a:extLst>
          </p:cNvPr>
          <p:cNvSpPr>
            <a:spLocks noGrp="1"/>
          </p:cNvSpPr>
          <p:nvPr>
            <p:ph type="sldNum" sz="quarter" idx="5"/>
          </p:nvPr>
        </p:nvSpPr>
        <p:spPr>
          <a:xfrm>
            <a:off x="3854450" y="9440863"/>
            <a:ext cx="2949575" cy="496887"/>
          </a:xfrm>
          <a:prstGeom prst="rect">
            <a:avLst/>
          </a:prstGeom>
        </p:spPr>
        <p:txBody>
          <a:bodyPr vert="horz" wrap="square" lIns="91418" tIns="45708" rIns="91418" bIns="4570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B4C30D2-E730-4835-BC00-318B9A658206}" type="slidenum">
              <a:rPr lang="en-AU" altLang="en-US"/>
              <a:pPr>
                <a:defRPr/>
              </a:pPr>
              <a:t>‹#›</a:t>
            </a:fld>
            <a:endParaRPr lang="en-AU"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388938" algn="l" rtl="0" eaLnBrk="0" fontAlgn="base" hangingPunct="0">
      <a:spcBef>
        <a:spcPct val="30000"/>
      </a:spcBef>
      <a:spcAft>
        <a:spcPct val="0"/>
      </a:spcAft>
      <a:defRPr sz="1000" kern="1200">
        <a:solidFill>
          <a:schemeClr val="tx1"/>
        </a:solidFill>
        <a:latin typeface="+mn-lt"/>
        <a:ea typeface="+mn-ea"/>
        <a:cs typeface="+mn-cs"/>
      </a:defRPr>
    </a:lvl2pPr>
    <a:lvl3pPr marL="777875" algn="l" rtl="0" eaLnBrk="0" fontAlgn="base" hangingPunct="0">
      <a:spcBef>
        <a:spcPct val="30000"/>
      </a:spcBef>
      <a:spcAft>
        <a:spcPct val="0"/>
      </a:spcAft>
      <a:defRPr sz="1000" kern="1200">
        <a:solidFill>
          <a:schemeClr val="tx1"/>
        </a:solidFill>
        <a:latin typeface="+mn-lt"/>
        <a:ea typeface="+mn-ea"/>
        <a:cs typeface="+mn-cs"/>
      </a:defRPr>
    </a:lvl3pPr>
    <a:lvl4pPr marL="1168400" algn="l" rtl="0" eaLnBrk="0" fontAlgn="base" hangingPunct="0">
      <a:spcBef>
        <a:spcPct val="30000"/>
      </a:spcBef>
      <a:spcAft>
        <a:spcPct val="0"/>
      </a:spcAft>
      <a:defRPr sz="1000" kern="1200">
        <a:solidFill>
          <a:schemeClr val="tx1"/>
        </a:solidFill>
        <a:latin typeface="+mn-lt"/>
        <a:ea typeface="+mn-ea"/>
        <a:cs typeface="+mn-cs"/>
      </a:defRPr>
    </a:lvl4pPr>
    <a:lvl5pPr marL="1557338" algn="l" rtl="0" eaLnBrk="0" fontAlgn="base" hangingPunct="0">
      <a:spcBef>
        <a:spcPct val="30000"/>
      </a:spcBef>
      <a:spcAft>
        <a:spcPct val="0"/>
      </a:spcAft>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9907656-6DBB-4397-91D4-DEFE50B4A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FB63870-CC7B-4859-92E9-726B8177457A}"/>
              </a:ext>
            </a:extLst>
          </p:cNvPr>
          <p:cNvSpPr>
            <a:spLocks noGrp="1"/>
          </p:cNvSpPr>
          <p:nvPr>
            <p:ph type="body" idx="1"/>
          </p:nvPr>
        </p:nvSpPr>
        <p:spPr/>
        <p:txBody>
          <a:bodyPr/>
          <a:lstStyle/>
          <a:p>
            <a:pPr>
              <a:buFont typeface="Arial" panose="020B0604020202020204" pitchFamily="34" charset="0"/>
              <a:buNone/>
              <a:defRPr/>
            </a:pPr>
            <a:r>
              <a:rPr lang="en-AU" sz="800" b="1" dirty="0"/>
              <a:t>x</a:t>
            </a:r>
            <a:endParaRPr lang="en-US" sz="700" dirty="0"/>
          </a:p>
          <a:p>
            <a:pPr marL="171450" indent="-171450">
              <a:buFont typeface="Arial" panose="020B0604020202020204" pitchFamily="34" charset="0"/>
              <a:buChar char="•"/>
              <a:defRPr/>
            </a:pPr>
            <a:endParaRPr lang="en-AU" dirty="0"/>
          </a:p>
        </p:txBody>
      </p:sp>
      <p:sp>
        <p:nvSpPr>
          <p:cNvPr id="22532" name="Slide Number Placeholder 3">
            <a:extLst>
              <a:ext uri="{FF2B5EF4-FFF2-40B4-BE49-F238E27FC236}">
                <a16:creationId xmlns:a16="http://schemas.microsoft.com/office/drawing/2014/main" id="{6E780666-B8B0-4105-9E6E-AE65BD8E48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B26FC0D-038E-4330-836F-22AA514B117E}" type="slidenum">
              <a:rPr lang="en-AU" altLang="en-US" smtClean="0"/>
              <a:pPr/>
              <a:t>0</a:t>
            </a:fld>
            <a:endParaRPr lang="en-AU"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1A8315-D662-4F2F-8600-E2D89DFEA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3F04EB-308A-4F15-B571-5D1E5C526E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AU" altLang="en-US" sz="1400" b="0" dirty="0"/>
              <a:t>Australia:</a:t>
            </a:r>
          </a:p>
          <a:p>
            <a:pPr marL="171450" indent="-171450">
              <a:buFont typeface="Arial" panose="020B0604020202020204" pitchFamily="34" charset="0"/>
              <a:buChar char="•"/>
            </a:pPr>
            <a:r>
              <a:rPr lang="en-AU" altLang="en-US" sz="1400" b="0" dirty="0"/>
              <a:t>Adelaide:</a:t>
            </a:r>
          </a:p>
          <a:p>
            <a:pPr marL="171450" indent="-171450">
              <a:buFont typeface="Arial" panose="020B0604020202020204" pitchFamily="34" charset="0"/>
              <a:buChar char="•"/>
            </a:pPr>
            <a:r>
              <a:rPr lang="en-AU" altLang="en-US" sz="1400" b="0" dirty="0"/>
              <a:t>Brisbane:</a:t>
            </a:r>
          </a:p>
          <a:p>
            <a:pPr marL="171450" indent="-171450">
              <a:buFont typeface="Arial" panose="020B0604020202020204" pitchFamily="34" charset="0"/>
              <a:buChar char="•"/>
            </a:pPr>
            <a:r>
              <a:rPr lang="en-AU" altLang="en-US" sz="1400" b="0" dirty="0"/>
              <a:t>Cairns:</a:t>
            </a:r>
          </a:p>
          <a:p>
            <a:pPr marL="171450" indent="-171450">
              <a:buFont typeface="Arial" panose="020B0604020202020204" pitchFamily="34" charset="0"/>
              <a:buChar char="•"/>
            </a:pPr>
            <a:r>
              <a:rPr lang="en-AU" altLang="en-US" sz="1400" b="0" dirty="0"/>
              <a:t>Canberra:</a:t>
            </a:r>
          </a:p>
          <a:p>
            <a:pPr marL="171450" indent="-171450">
              <a:buFont typeface="Arial" panose="020B0604020202020204" pitchFamily="34" charset="0"/>
              <a:buChar char="•"/>
            </a:pPr>
            <a:r>
              <a:rPr lang="en-AU" altLang="en-US" sz="1400" b="0" dirty="0"/>
              <a:t>Darwin:</a:t>
            </a:r>
          </a:p>
          <a:p>
            <a:pPr marL="171450" indent="-171450">
              <a:buFont typeface="Arial" panose="020B0604020202020204" pitchFamily="34" charset="0"/>
              <a:buChar char="•"/>
            </a:pPr>
            <a:r>
              <a:rPr lang="en-AU" altLang="en-US" sz="1400" b="0" dirty="0"/>
              <a:t>Gold Coast: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ltLang="en-US" sz="1400" b="0" dirty="0"/>
              <a:t>Hobart:</a:t>
            </a:r>
          </a:p>
          <a:p>
            <a:pPr marL="171450" indent="-171450">
              <a:buFont typeface="Arial" panose="020B0604020202020204" pitchFamily="34" charset="0"/>
              <a:buChar char="•"/>
            </a:pPr>
            <a:r>
              <a:rPr lang="en-AU" altLang="en-US" sz="1400" b="0" dirty="0"/>
              <a:t>Melbourne:</a:t>
            </a:r>
          </a:p>
          <a:p>
            <a:pPr marL="171450" indent="-171450">
              <a:buFont typeface="Arial" panose="020B0604020202020204" pitchFamily="34" charset="0"/>
              <a:buChar char="•"/>
            </a:pPr>
            <a:r>
              <a:rPr lang="en-AU" altLang="en-US" sz="1400" b="0" dirty="0"/>
              <a:t>Perth:</a:t>
            </a:r>
          </a:p>
          <a:p>
            <a:pPr marL="171450" indent="-171450">
              <a:buFont typeface="Arial" panose="020B0604020202020204" pitchFamily="34" charset="0"/>
              <a:buChar char="•"/>
            </a:pPr>
            <a:r>
              <a:rPr lang="en-AU" altLang="en-US" sz="1400" b="0" dirty="0"/>
              <a:t>Sydney:</a:t>
            </a:r>
          </a:p>
        </p:txBody>
      </p:sp>
      <p:sp>
        <p:nvSpPr>
          <p:cNvPr id="24580" name="Slide Number Placeholder 3">
            <a:extLst>
              <a:ext uri="{FF2B5EF4-FFF2-40B4-BE49-F238E27FC236}">
                <a16:creationId xmlns:a16="http://schemas.microsoft.com/office/drawing/2014/main" id="{5D6D8ADE-C3AB-45E6-A983-2C2DF335A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A96A77-46C9-4361-82FA-BD5854D3CE8B}" type="slidenum">
              <a:rPr lang="en-AU" altLang="en-US" smtClean="0"/>
              <a:pPr/>
              <a:t>9</a:t>
            </a:fld>
            <a:endParaRPr lang="en-AU" altLang="en-US" dirty="0"/>
          </a:p>
        </p:txBody>
      </p:sp>
    </p:spTree>
    <p:extLst>
      <p:ext uri="{BB962C8B-B14F-4D97-AF65-F5344CB8AC3E}">
        <p14:creationId xmlns:p14="http://schemas.microsoft.com/office/powerpoint/2010/main" val="134815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1A8315-D662-4F2F-8600-E2D89DFEA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3F04EB-308A-4F15-B571-5D1E5C526E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AU" altLang="en-US" sz="1400" b="0" dirty="0"/>
              <a:t>xxx</a:t>
            </a:r>
          </a:p>
        </p:txBody>
      </p:sp>
      <p:sp>
        <p:nvSpPr>
          <p:cNvPr id="24580" name="Slide Number Placeholder 3">
            <a:extLst>
              <a:ext uri="{FF2B5EF4-FFF2-40B4-BE49-F238E27FC236}">
                <a16:creationId xmlns:a16="http://schemas.microsoft.com/office/drawing/2014/main" id="{5D6D8ADE-C3AB-45E6-A983-2C2DF335A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A96A77-46C9-4361-82FA-BD5854D3CE8B}" type="slidenum">
              <a:rPr lang="en-AU" altLang="en-US" smtClean="0"/>
              <a:pPr/>
              <a:t>10</a:t>
            </a:fld>
            <a:endParaRPr lang="en-AU" altLang="en-US"/>
          </a:p>
        </p:txBody>
      </p:sp>
    </p:spTree>
    <p:extLst>
      <p:ext uri="{BB962C8B-B14F-4D97-AF65-F5344CB8AC3E}">
        <p14:creationId xmlns:p14="http://schemas.microsoft.com/office/powerpoint/2010/main" val="392020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1A8315-D662-4F2F-8600-E2D89DFEA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3F04EB-308A-4F15-B571-5D1E5C526E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AU" sz="1000" b="1" kern="1200" dirty="0">
                <a:solidFill>
                  <a:schemeClr val="tx1"/>
                </a:solidFill>
                <a:effectLst/>
                <a:latin typeface="+mn-lt"/>
                <a:ea typeface="+mn-ea"/>
                <a:cs typeface="+mn-cs"/>
              </a:rPr>
              <a:t>Australia</a:t>
            </a:r>
            <a:r>
              <a:rPr lang="en-AU" sz="1000" kern="1200" dirty="0">
                <a:solidFill>
                  <a:schemeClr val="tx1"/>
                </a:solidFill>
                <a:effectLst/>
                <a:latin typeface="+mn-lt"/>
                <a:ea typeface="+mn-ea"/>
                <a:cs typeface="+mn-cs"/>
              </a:rPr>
              <a:t>: Overall, Australian major city maintained occupancy levels at a high 80%, enabling rate growth opportunities, which are taken, growing at around inflation. RevPAR growth of 2.8%, slightly underperformed expectations of 3.8%, largely held back by the Sydney underperformance.</a:t>
            </a:r>
          </a:p>
          <a:p>
            <a:pPr lvl="0"/>
            <a:r>
              <a:rPr lang="en-AU" sz="1000" b="1" kern="1200" dirty="0">
                <a:solidFill>
                  <a:schemeClr val="tx1"/>
                </a:solidFill>
                <a:effectLst/>
                <a:latin typeface="+mn-lt"/>
                <a:ea typeface="+mn-ea"/>
                <a:cs typeface="+mn-cs"/>
              </a:rPr>
              <a:t>Adelaide</a:t>
            </a:r>
            <a:r>
              <a:rPr lang="en-AU" sz="1000" kern="1200" dirty="0">
                <a:solidFill>
                  <a:schemeClr val="tx1"/>
                </a:solidFill>
                <a:effectLst/>
                <a:latin typeface="+mn-lt"/>
                <a:ea typeface="+mn-ea"/>
                <a:cs typeface="+mn-cs"/>
              </a:rPr>
              <a:t>: Strong RevPAR growth of 5.2% driven by rate (3.6%) as occupancy levels improved 1.1%, however, slightly underperformed strong expectations of 6.7%</a:t>
            </a:r>
          </a:p>
          <a:p>
            <a:pPr lvl="0"/>
            <a:r>
              <a:rPr lang="en-AU" sz="1000" b="1" kern="1200" dirty="0">
                <a:solidFill>
                  <a:schemeClr val="tx1"/>
                </a:solidFill>
                <a:effectLst/>
                <a:latin typeface="+mn-lt"/>
                <a:ea typeface="+mn-ea"/>
                <a:cs typeface="+mn-cs"/>
              </a:rPr>
              <a:t>Brisbane</a:t>
            </a:r>
            <a:r>
              <a:rPr lang="en-AU" sz="1000" kern="1200" dirty="0">
                <a:solidFill>
                  <a:schemeClr val="tx1"/>
                </a:solidFill>
                <a:effectLst/>
                <a:latin typeface="+mn-lt"/>
                <a:ea typeface="+mn-ea"/>
                <a:cs typeface="+mn-cs"/>
              </a:rPr>
              <a:t>: Brisbane ushered in another solid year of supply (7% for the second consecutive year) but was still able to post strong RevPAR growth of 4.4%. Demand was strong with occupancy levels improving 2.3 points to 75%</a:t>
            </a:r>
          </a:p>
          <a:p>
            <a:pPr lvl="0"/>
            <a:r>
              <a:rPr lang="en-AU" sz="1000" b="1" kern="1200" dirty="0">
                <a:solidFill>
                  <a:schemeClr val="tx1"/>
                </a:solidFill>
                <a:effectLst/>
                <a:latin typeface="+mn-lt"/>
                <a:ea typeface="+mn-ea"/>
                <a:cs typeface="+mn-cs"/>
              </a:rPr>
              <a:t>Cairns</a:t>
            </a:r>
            <a:r>
              <a:rPr lang="en-AU" sz="1000" kern="1200" dirty="0">
                <a:solidFill>
                  <a:schemeClr val="tx1"/>
                </a:solidFill>
                <a:effectLst/>
                <a:latin typeface="+mn-lt"/>
                <a:ea typeface="+mn-ea"/>
                <a:cs typeface="+mn-cs"/>
              </a:rPr>
              <a:t>: Cairns &amp; PD continues to prosper recording 6.0% RevPAR growth following 4 years of average double digit growth. Rate growth was the primary driver this year as Australian leisure markets excel on the back of the lower AUD &amp; Australians decisions to holiday internationally.</a:t>
            </a:r>
          </a:p>
          <a:p>
            <a:pPr lvl="0"/>
            <a:r>
              <a:rPr lang="en-AU" sz="1000" b="1" kern="1200" dirty="0">
                <a:solidFill>
                  <a:schemeClr val="tx1"/>
                </a:solidFill>
                <a:effectLst/>
                <a:latin typeface="+mn-lt"/>
                <a:ea typeface="+mn-ea"/>
                <a:cs typeface="+mn-cs"/>
              </a:rPr>
              <a:t>Canberra</a:t>
            </a:r>
            <a:r>
              <a:rPr lang="en-AU" sz="1000" kern="1200" dirty="0">
                <a:solidFill>
                  <a:schemeClr val="tx1"/>
                </a:solidFill>
                <a:effectLst/>
                <a:latin typeface="+mn-lt"/>
                <a:ea typeface="+mn-ea"/>
                <a:cs typeface="+mn-cs"/>
              </a:rPr>
              <a:t>: Canberra continued to post healthy performance with RevPAR growing 4.0%, in line with expectations. Improvements was in both rate 2.3% an occupancy 2 points.</a:t>
            </a:r>
          </a:p>
          <a:p>
            <a:pPr lvl="0"/>
            <a:r>
              <a:rPr lang="en-AU" sz="1000" b="1" kern="1200" dirty="0">
                <a:solidFill>
                  <a:schemeClr val="tx1"/>
                </a:solidFill>
                <a:effectLst/>
                <a:latin typeface="+mn-lt"/>
                <a:ea typeface="+mn-ea"/>
                <a:cs typeface="+mn-cs"/>
              </a:rPr>
              <a:t>Darwin</a:t>
            </a:r>
            <a:r>
              <a:rPr lang="en-AU" sz="1000" kern="1200" dirty="0">
                <a:solidFill>
                  <a:schemeClr val="tx1"/>
                </a:solidFill>
                <a:effectLst/>
                <a:latin typeface="+mn-lt"/>
                <a:ea typeface="+mn-ea"/>
                <a:cs typeface="+mn-cs"/>
              </a:rPr>
              <a:t>: Darwin briefly stopped the flow of decline, posting an 8.4% recovery in FY2018 as occupancy improved 5 points to 75%, seemingly the last burst of LNG related activity, however we will speak more about this later. </a:t>
            </a:r>
          </a:p>
          <a:p>
            <a:pPr lvl="0"/>
            <a:r>
              <a:rPr lang="en-AU" sz="1000" b="1" kern="1200" dirty="0">
                <a:solidFill>
                  <a:schemeClr val="tx1"/>
                </a:solidFill>
                <a:effectLst/>
                <a:latin typeface="+mn-lt"/>
                <a:ea typeface="+mn-ea"/>
                <a:cs typeface="+mn-cs"/>
              </a:rPr>
              <a:t>Gold</a:t>
            </a:r>
            <a:r>
              <a:rPr lang="en-AU" sz="1000" kern="1200" dirty="0">
                <a:solidFill>
                  <a:schemeClr val="tx1"/>
                </a:solidFill>
                <a:effectLst/>
                <a:latin typeface="+mn-lt"/>
                <a:ea typeface="+mn-ea"/>
                <a:cs typeface="+mn-cs"/>
              </a:rPr>
              <a:t> </a:t>
            </a:r>
            <a:r>
              <a:rPr lang="en-AU" sz="1000" b="1" kern="1200" dirty="0">
                <a:solidFill>
                  <a:schemeClr val="tx1"/>
                </a:solidFill>
                <a:effectLst/>
                <a:latin typeface="+mn-lt"/>
                <a:ea typeface="+mn-ea"/>
                <a:cs typeface="+mn-cs"/>
              </a:rPr>
              <a:t>Coast</a:t>
            </a:r>
            <a:r>
              <a:rPr lang="en-AU" sz="1000" kern="1200" dirty="0">
                <a:solidFill>
                  <a:schemeClr val="tx1"/>
                </a:solidFill>
                <a:effectLst/>
                <a:latin typeface="+mn-lt"/>
                <a:ea typeface="+mn-ea"/>
                <a:cs typeface="+mn-cs"/>
              </a:rPr>
              <a:t>: As expected the commonwealth games drove strong RevPAR performance on the GC, improving 7.5%. Expectations were slightly higher as the demand dynamics didn’t quite line up to forecasts with occupancy levels topping out at 73% for the full year, almost 2 points behind expectations </a:t>
            </a:r>
          </a:p>
          <a:p>
            <a:pPr lvl="0"/>
            <a:r>
              <a:rPr lang="en-AU" sz="1000" b="1" kern="1200" dirty="0">
                <a:solidFill>
                  <a:schemeClr val="tx1"/>
                </a:solidFill>
                <a:effectLst/>
                <a:latin typeface="+mn-lt"/>
                <a:ea typeface="+mn-ea"/>
                <a:cs typeface="+mn-cs"/>
              </a:rPr>
              <a:t>Hobart</a:t>
            </a:r>
            <a:r>
              <a:rPr lang="en-AU" sz="1000" kern="1200" dirty="0">
                <a:solidFill>
                  <a:schemeClr val="tx1"/>
                </a:solidFill>
                <a:effectLst/>
                <a:latin typeface="+mn-lt"/>
                <a:ea typeface="+mn-ea"/>
                <a:cs typeface="+mn-cs"/>
              </a:rPr>
              <a:t>: Small market volatility displayed as circa 500 new rooms (14% supply increase) resulted in a 4 point drop in occ. Despite this rates actually improved as the quality of stock and leisure driver aspect improve all in all, Hobart outperformed poor expectations, with lesser RevPAR decline than expected. </a:t>
            </a:r>
          </a:p>
          <a:p>
            <a:pPr lvl="0"/>
            <a:r>
              <a:rPr lang="en-AU" sz="1000" b="1" kern="1200" dirty="0">
                <a:solidFill>
                  <a:schemeClr val="tx1"/>
                </a:solidFill>
                <a:effectLst/>
                <a:latin typeface="+mn-lt"/>
                <a:ea typeface="+mn-ea"/>
                <a:cs typeface="+mn-cs"/>
              </a:rPr>
              <a:t>Melbourne</a:t>
            </a:r>
            <a:r>
              <a:rPr lang="en-AU" sz="1000" kern="1200" dirty="0">
                <a:solidFill>
                  <a:schemeClr val="tx1"/>
                </a:solidFill>
                <a:effectLst/>
                <a:latin typeface="+mn-lt"/>
                <a:ea typeface="+mn-ea"/>
                <a:cs typeface="+mn-cs"/>
              </a:rPr>
              <a:t>: as expected, Melbourne recorded a slight RevPAR decline of 1% as the timing of new opening a affected short term absorption. Occupancy levels continue to hover around to 84-85% market wide meaning limited opportunity for significant demand growth. </a:t>
            </a:r>
          </a:p>
          <a:p>
            <a:pPr lvl="0"/>
            <a:r>
              <a:rPr lang="en-AU" sz="1000" b="1" kern="1200" dirty="0">
                <a:solidFill>
                  <a:schemeClr val="tx1"/>
                </a:solidFill>
                <a:effectLst/>
                <a:latin typeface="+mn-lt"/>
                <a:ea typeface="+mn-ea"/>
                <a:cs typeface="+mn-cs"/>
              </a:rPr>
              <a:t>Perth</a:t>
            </a:r>
            <a:r>
              <a:rPr lang="en-AU" sz="1000" kern="1200" dirty="0">
                <a:solidFill>
                  <a:schemeClr val="tx1"/>
                </a:solidFill>
                <a:effectLst/>
                <a:latin typeface="+mn-lt"/>
                <a:ea typeface="+mn-ea"/>
                <a:cs typeface="+mn-cs"/>
              </a:rPr>
              <a:t>: Perth RevPAR declined 6%, inline with expectations as new supply conceived though the boom enters. Demand has continued to show growth largely absorbing the bulk of the new room, however discounting behaviour has been presentations hoteliers lower to maintain market share.  </a:t>
            </a:r>
          </a:p>
          <a:p>
            <a:pPr lvl="0"/>
            <a:r>
              <a:rPr lang="en-AU" sz="1000" b="1" kern="1200" dirty="0">
                <a:solidFill>
                  <a:schemeClr val="tx1"/>
                </a:solidFill>
                <a:effectLst/>
                <a:latin typeface="+mn-lt"/>
                <a:ea typeface="+mn-ea"/>
                <a:cs typeface="+mn-cs"/>
              </a:rPr>
              <a:t>Sydney</a:t>
            </a:r>
            <a:r>
              <a:rPr lang="en-AU" sz="1000" kern="1200" dirty="0">
                <a:solidFill>
                  <a:schemeClr val="tx1"/>
                </a:solidFill>
                <a:effectLst/>
                <a:latin typeface="+mn-lt"/>
                <a:ea typeface="+mn-ea"/>
                <a:cs typeface="+mn-cs"/>
              </a:rPr>
              <a:t>: Sydney grew 3.3% which was below strong expectations for 5.7% growth. The extreme occupancy levels, of circa 88% essentially means the city is at capacity with many hotels only able to offer single night rooms in some cases. At this occupancy level, rates have significantly prosperity to grow, however they have not which is more to do with hoteliers behaviour rather than pure market dynamics.</a:t>
            </a:r>
          </a:p>
        </p:txBody>
      </p:sp>
      <p:sp>
        <p:nvSpPr>
          <p:cNvPr id="24580" name="Slide Number Placeholder 3">
            <a:extLst>
              <a:ext uri="{FF2B5EF4-FFF2-40B4-BE49-F238E27FC236}">
                <a16:creationId xmlns:a16="http://schemas.microsoft.com/office/drawing/2014/main" id="{5D6D8ADE-C3AB-45E6-A983-2C2DF335A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A96A77-46C9-4361-82FA-BD5854D3CE8B}" type="slidenum">
              <a:rPr lang="en-AU" altLang="en-US" smtClean="0"/>
              <a:pPr/>
              <a:t>1</a:t>
            </a:fld>
            <a:endParaRPr lang="en-AU" altLang="en-US" dirty="0"/>
          </a:p>
        </p:txBody>
      </p:sp>
    </p:spTree>
    <p:extLst>
      <p:ext uri="{BB962C8B-B14F-4D97-AF65-F5344CB8AC3E}">
        <p14:creationId xmlns:p14="http://schemas.microsoft.com/office/powerpoint/2010/main" val="370389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1A8315-D662-4F2F-8600-E2D89DFEA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3F04EB-308A-4F15-B571-5D1E5C526E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AU" sz="1000" b="1" kern="1200" dirty="0">
                <a:solidFill>
                  <a:schemeClr val="tx1"/>
                </a:solidFill>
                <a:effectLst/>
                <a:latin typeface="+mn-lt"/>
                <a:ea typeface="+mn-ea"/>
                <a:cs typeface="+mn-cs"/>
              </a:rPr>
              <a:t>Australia</a:t>
            </a:r>
            <a:r>
              <a:rPr lang="en-AU" sz="1000" kern="1200" dirty="0">
                <a:solidFill>
                  <a:schemeClr val="tx1"/>
                </a:solidFill>
                <a:effectLst/>
                <a:latin typeface="+mn-lt"/>
                <a:ea typeface="+mn-ea"/>
                <a:cs typeface="+mn-cs"/>
              </a:rPr>
              <a:t>: Overall, Australian major city maintained occupancy levels at a high 80%, enabling rate growth opportunities, which are taken, growing at around inflation. RevPAR growth of 2.8%, slightly underperformed expectations of 3.8%, largely held back by the Sydney underperformance.</a:t>
            </a:r>
          </a:p>
          <a:p>
            <a:pPr lvl="0"/>
            <a:r>
              <a:rPr lang="en-AU" sz="1000" b="1" kern="1200" dirty="0">
                <a:solidFill>
                  <a:schemeClr val="tx1"/>
                </a:solidFill>
                <a:effectLst/>
                <a:latin typeface="+mn-lt"/>
                <a:ea typeface="+mn-ea"/>
                <a:cs typeface="+mn-cs"/>
              </a:rPr>
              <a:t>Adelaide</a:t>
            </a:r>
            <a:r>
              <a:rPr lang="en-AU" sz="1000" kern="1200" dirty="0">
                <a:solidFill>
                  <a:schemeClr val="tx1"/>
                </a:solidFill>
                <a:effectLst/>
                <a:latin typeface="+mn-lt"/>
                <a:ea typeface="+mn-ea"/>
                <a:cs typeface="+mn-cs"/>
              </a:rPr>
              <a:t>: Strong RevPAR growth of 5.2% driven by rate (3.6%) as occupancy levels improved 1.1%, however, slightly underperformed strong expectations of 6.7%</a:t>
            </a:r>
          </a:p>
          <a:p>
            <a:pPr lvl="0"/>
            <a:r>
              <a:rPr lang="en-AU" sz="1000" b="1" kern="1200" dirty="0">
                <a:solidFill>
                  <a:schemeClr val="tx1"/>
                </a:solidFill>
                <a:effectLst/>
                <a:latin typeface="+mn-lt"/>
                <a:ea typeface="+mn-ea"/>
                <a:cs typeface="+mn-cs"/>
              </a:rPr>
              <a:t>Brisbane</a:t>
            </a:r>
            <a:r>
              <a:rPr lang="en-AU" sz="1000" kern="1200" dirty="0">
                <a:solidFill>
                  <a:schemeClr val="tx1"/>
                </a:solidFill>
                <a:effectLst/>
                <a:latin typeface="+mn-lt"/>
                <a:ea typeface="+mn-ea"/>
                <a:cs typeface="+mn-cs"/>
              </a:rPr>
              <a:t>: Brisbane ushered in another solid year of supply (7% for the second consecutive year) but was still able to post strong RevPAR growth of 4.4%. Demand was strong with occupancy levels improving 2.3 points to 75%</a:t>
            </a:r>
          </a:p>
          <a:p>
            <a:pPr lvl="0"/>
            <a:r>
              <a:rPr lang="en-AU" sz="1000" b="1" kern="1200" dirty="0">
                <a:solidFill>
                  <a:schemeClr val="tx1"/>
                </a:solidFill>
                <a:effectLst/>
                <a:latin typeface="+mn-lt"/>
                <a:ea typeface="+mn-ea"/>
                <a:cs typeface="+mn-cs"/>
              </a:rPr>
              <a:t>Cairns</a:t>
            </a:r>
            <a:r>
              <a:rPr lang="en-AU" sz="1000" kern="1200" dirty="0">
                <a:solidFill>
                  <a:schemeClr val="tx1"/>
                </a:solidFill>
                <a:effectLst/>
                <a:latin typeface="+mn-lt"/>
                <a:ea typeface="+mn-ea"/>
                <a:cs typeface="+mn-cs"/>
              </a:rPr>
              <a:t>: Cairns &amp; PD continues to prosper recording 6.0% RevPAR growth following 4 years of average double digit growth. Rate growth was the primary driver this year as Australian leisure markets excel on the back of the lower AUD &amp; Australians decisions to holiday internationally.</a:t>
            </a:r>
          </a:p>
          <a:p>
            <a:pPr lvl="0"/>
            <a:r>
              <a:rPr lang="en-AU" sz="1000" b="1" kern="1200" dirty="0">
                <a:solidFill>
                  <a:schemeClr val="tx1"/>
                </a:solidFill>
                <a:effectLst/>
                <a:latin typeface="+mn-lt"/>
                <a:ea typeface="+mn-ea"/>
                <a:cs typeface="+mn-cs"/>
              </a:rPr>
              <a:t>Canberra</a:t>
            </a:r>
            <a:r>
              <a:rPr lang="en-AU" sz="1000" kern="1200" dirty="0">
                <a:solidFill>
                  <a:schemeClr val="tx1"/>
                </a:solidFill>
                <a:effectLst/>
                <a:latin typeface="+mn-lt"/>
                <a:ea typeface="+mn-ea"/>
                <a:cs typeface="+mn-cs"/>
              </a:rPr>
              <a:t>: Canberra continued to post healthy performance with RevPAR growing 4.0%, in line with expectations. Improvements was in both rate 2.3% an occupancy 2 points.</a:t>
            </a:r>
          </a:p>
          <a:p>
            <a:pPr lvl="0"/>
            <a:r>
              <a:rPr lang="en-AU" sz="1000" b="1" kern="1200" dirty="0">
                <a:solidFill>
                  <a:schemeClr val="tx1"/>
                </a:solidFill>
                <a:effectLst/>
                <a:latin typeface="+mn-lt"/>
                <a:ea typeface="+mn-ea"/>
                <a:cs typeface="+mn-cs"/>
              </a:rPr>
              <a:t>Darwin</a:t>
            </a:r>
            <a:r>
              <a:rPr lang="en-AU" sz="1000" kern="1200" dirty="0">
                <a:solidFill>
                  <a:schemeClr val="tx1"/>
                </a:solidFill>
                <a:effectLst/>
                <a:latin typeface="+mn-lt"/>
                <a:ea typeface="+mn-ea"/>
                <a:cs typeface="+mn-cs"/>
              </a:rPr>
              <a:t>: Darwin briefly stopped the flow of decline, posting an 8.4% recovery in FY2018 as occupancy improved 5 points to 75%, seemingly the last burst of LNG related activity, however we will speak more about this later. </a:t>
            </a:r>
          </a:p>
          <a:p>
            <a:pPr lvl="0"/>
            <a:r>
              <a:rPr lang="en-AU" sz="1000" b="1" kern="1200" dirty="0">
                <a:solidFill>
                  <a:schemeClr val="tx1"/>
                </a:solidFill>
                <a:effectLst/>
                <a:latin typeface="+mn-lt"/>
                <a:ea typeface="+mn-ea"/>
                <a:cs typeface="+mn-cs"/>
              </a:rPr>
              <a:t>Gold</a:t>
            </a:r>
            <a:r>
              <a:rPr lang="en-AU" sz="1000" kern="1200" dirty="0">
                <a:solidFill>
                  <a:schemeClr val="tx1"/>
                </a:solidFill>
                <a:effectLst/>
                <a:latin typeface="+mn-lt"/>
                <a:ea typeface="+mn-ea"/>
                <a:cs typeface="+mn-cs"/>
              </a:rPr>
              <a:t> </a:t>
            </a:r>
            <a:r>
              <a:rPr lang="en-AU" sz="1000" b="1" kern="1200" dirty="0">
                <a:solidFill>
                  <a:schemeClr val="tx1"/>
                </a:solidFill>
                <a:effectLst/>
                <a:latin typeface="+mn-lt"/>
                <a:ea typeface="+mn-ea"/>
                <a:cs typeface="+mn-cs"/>
              </a:rPr>
              <a:t>Coast</a:t>
            </a:r>
            <a:r>
              <a:rPr lang="en-AU" sz="1000" kern="1200" dirty="0">
                <a:solidFill>
                  <a:schemeClr val="tx1"/>
                </a:solidFill>
                <a:effectLst/>
                <a:latin typeface="+mn-lt"/>
                <a:ea typeface="+mn-ea"/>
                <a:cs typeface="+mn-cs"/>
              </a:rPr>
              <a:t>: As expected the commonwealth games drove strong RevPAR performance on the GC, improving 7.5%. Expectations were slightly higher as the demand dynamics didn’t quite line up to forecasts with occupancy levels topping out at 73% for the full year, almost 2 points behind expectations </a:t>
            </a:r>
          </a:p>
          <a:p>
            <a:pPr lvl="0"/>
            <a:r>
              <a:rPr lang="en-AU" sz="1000" b="1" kern="1200" dirty="0">
                <a:solidFill>
                  <a:schemeClr val="tx1"/>
                </a:solidFill>
                <a:effectLst/>
                <a:latin typeface="+mn-lt"/>
                <a:ea typeface="+mn-ea"/>
                <a:cs typeface="+mn-cs"/>
              </a:rPr>
              <a:t>Hobart</a:t>
            </a:r>
            <a:r>
              <a:rPr lang="en-AU" sz="1000" kern="1200" dirty="0">
                <a:solidFill>
                  <a:schemeClr val="tx1"/>
                </a:solidFill>
                <a:effectLst/>
                <a:latin typeface="+mn-lt"/>
                <a:ea typeface="+mn-ea"/>
                <a:cs typeface="+mn-cs"/>
              </a:rPr>
              <a:t>: Small market volatility displayed as circa 500 new rooms (14% supply increase) resulted in a 4 point drop in occ. Despite this rates actually improved as the quality of stock and leisure driver aspect improve all in all, Hobart outperformed poor expectations, with lesser RevPAR decline than expected. </a:t>
            </a:r>
          </a:p>
          <a:p>
            <a:pPr lvl="0"/>
            <a:r>
              <a:rPr lang="en-AU" sz="1000" b="1" kern="1200" dirty="0">
                <a:solidFill>
                  <a:schemeClr val="tx1"/>
                </a:solidFill>
                <a:effectLst/>
                <a:latin typeface="+mn-lt"/>
                <a:ea typeface="+mn-ea"/>
                <a:cs typeface="+mn-cs"/>
              </a:rPr>
              <a:t>Melbourne</a:t>
            </a:r>
            <a:r>
              <a:rPr lang="en-AU" sz="1000" kern="1200" dirty="0">
                <a:solidFill>
                  <a:schemeClr val="tx1"/>
                </a:solidFill>
                <a:effectLst/>
                <a:latin typeface="+mn-lt"/>
                <a:ea typeface="+mn-ea"/>
                <a:cs typeface="+mn-cs"/>
              </a:rPr>
              <a:t>: as expected, Melbourne recorded a slight RevPAR decline of 1% as the timing of new opening a affected short term absorption. Occupancy levels continue to hover around to 84-85% market wide meaning limited opportunity for significant demand growth. </a:t>
            </a:r>
          </a:p>
          <a:p>
            <a:pPr lvl="0"/>
            <a:r>
              <a:rPr lang="en-AU" sz="1000" b="1" kern="1200" dirty="0">
                <a:solidFill>
                  <a:schemeClr val="tx1"/>
                </a:solidFill>
                <a:effectLst/>
                <a:latin typeface="+mn-lt"/>
                <a:ea typeface="+mn-ea"/>
                <a:cs typeface="+mn-cs"/>
              </a:rPr>
              <a:t>Perth</a:t>
            </a:r>
            <a:r>
              <a:rPr lang="en-AU" sz="1000" kern="1200" dirty="0">
                <a:solidFill>
                  <a:schemeClr val="tx1"/>
                </a:solidFill>
                <a:effectLst/>
                <a:latin typeface="+mn-lt"/>
                <a:ea typeface="+mn-ea"/>
                <a:cs typeface="+mn-cs"/>
              </a:rPr>
              <a:t>: Perth RevPAR declined 6%, inline with expectations as new supply conceived though the boom enters. Demand has continued to show growth largely absorbing the bulk of the new room, however discounting behaviour has been presentations hoteliers lower to maintain market share.  </a:t>
            </a:r>
          </a:p>
          <a:p>
            <a:pPr lvl="0"/>
            <a:r>
              <a:rPr lang="en-AU" sz="1000" b="1" kern="1200" dirty="0">
                <a:solidFill>
                  <a:schemeClr val="tx1"/>
                </a:solidFill>
                <a:effectLst/>
                <a:latin typeface="+mn-lt"/>
                <a:ea typeface="+mn-ea"/>
                <a:cs typeface="+mn-cs"/>
              </a:rPr>
              <a:t>Sydney</a:t>
            </a:r>
            <a:r>
              <a:rPr lang="en-AU" sz="1000" kern="1200" dirty="0">
                <a:solidFill>
                  <a:schemeClr val="tx1"/>
                </a:solidFill>
                <a:effectLst/>
                <a:latin typeface="+mn-lt"/>
                <a:ea typeface="+mn-ea"/>
                <a:cs typeface="+mn-cs"/>
              </a:rPr>
              <a:t>: Sydney grew 3.3% which was below strong expectations for 5.7% growth. The extreme occupancy levels, of circa 88% essentially means the city is at capacity with many hotels only able to offer single night rooms in some cases. At this occupancy level, rates have significantly prosperity to grow, however they have not which is more to do with hoteliers behaviour rather than pure market dynamics.</a:t>
            </a:r>
          </a:p>
        </p:txBody>
      </p:sp>
      <p:sp>
        <p:nvSpPr>
          <p:cNvPr id="24580" name="Slide Number Placeholder 3">
            <a:extLst>
              <a:ext uri="{FF2B5EF4-FFF2-40B4-BE49-F238E27FC236}">
                <a16:creationId xmlns:a16="http://schemas.microsoft.com/office/drawing/2014/main" id="{5D6D8ADE-C3AB-45E6-A983-2C2DF335A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A96A77-46C9-4361-82FA-BD5854D3CE8B}" type="slidenum">
              <a:rPr lang="en-AU" altLang="en-US" smtClean="0"/>
              <a:pPr/>
              <a:t>2</a:t>
            </a:fld>
            <a:endParaRPr lang="en-AU" altLang="en-US" dirty="0"/>
          </a:p>
        </p:txBody>
      </p:sp>
    </p:spTree>
    <p:extLst>
      <p:ext uri="{BB962C8B-B14F-4D97-AF65-F5344CB8AC3E}">
        <p14:creationId xmlns:p14="http://schemas.microsoft.com/office/powerpoint/2010/main" val="3414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1A8315-D662-4F2F-8600-E2D89DFEA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3F04EB-308A-4F15-B571-5D1E5C526E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AU" sz="900" b="1" kern="1200" dirty="0">
                <a:solidFill>
                  <a:schemeClr val="tx1"/>
                </a:solidFill>
                <a:effectLst/>
                <a:latin typeface="+mn-lt"/>
                <a:ea typeface="+mn-ea"/>
                <a:cs typeface="+mn-cs"/>
              </a:rPr>
              <a:t>Australia</a:t>
            </a:r>
            <a:r>
              <a:rPr lang="en-AU" sz="900" kern="1200" dirty="0">
                <a:solidFill>
                  <a:schemeClr val="tx1"/>
                </a:solidFill>
                <a:effectLst/>
                <a:latin typeface="+mn-lt"/>
                <a:ea typeface="+mn-ea"/>
                <a:cs typeface="+mn-cs"/>
              </a:rPr>
              <a:t>: Overall, Australian major city maintained occupancy levels at a high 80%, enabling rate growth opportunities, which are taken, growing at around inflation. RevPAR growth of 2.8%, slightly underperformed expectations of 3.8%, largely held back by the Sydney underperformance.</a:t>
            </a:r>
          </a:p>
          <a:p>
            <a:pPr lvl="0"/>
            <a:r>
              <a:rPr lang="en-AU" sz="900" b="1" kern="1200" dirty="0">
                <a:solidFill>
                  <a:schemeClr val="tx1"/>
                </a:solidFill>
                <a:effectLst/>
                <a:latin typeface="+mn-lt"/>
                <a:ea typeface="+mn-ea"/>
                <a:cs typeface="+mn-cs"/>
              </a:rPr>
              <a:t>Adelaide</a:t>
            </a:r>
            <a:r>
              <a:rPr lang="en-AU" sz="900" kern="1200" dirty="0">
                <a:solidFill>
                  <a:schemeClr val="tx1"/>
                </a:solidFill>
                <a:effectLst/>
                <a:latin typeface="+mn-lt"/>
                <a:ea typeface="+mn-ea"/>
                <a:cs typeface="+mn-cs"/>
              </a:rPr>
              <a:t>: Strong RevPAR growth of 5.2% driven by rate (3.6%) as occupancy levels improved 1.1%, however, slightly underperformed strong expectations of 6.7%</a:t>
            </a:r>
          </a:p>
          <a:p>
            <a:pPr lvl="0"/>
            <a:r>
              <a:rPr lang="en-AU" sz="900" b="1" kern="1200" dirty="0">
                <a:solidFill>
                  <a:schemeClr val="tx1"/>
                </a:solidFill>
                <a:effectLst/>
                <a:latin typeface="+mn-lt"/>
                <a:ea typeface="+mn-ea"/>
                <a:cs typeface="+mn-cs"/>
              </a:rPr>
              <a:t>Brisbane</a:t>
            </a:r>
            <a:r>
              <a:rPr lang="en-AU" sz="900" kern="1200" dirty="0">
                <a:solidFill>
                  <a:schemeClr val="tx1"/>
                </a:solidFill>
                <a:effectLst/>
                <a:latin typeface="+mn-lt"/>
                <a:ea typeface="+mn-ea"/>
                <a:cs typeface="+mn-cs"/>
              </a:rPr>
              <a:t>: Brisbane ushered in another solid year of supply (7% for the second consecutive year) but was still able to post strong RevPAR growth of 4.4%. Demand was strong with occupancy levels improving 2.3 points to 75%</a:t>
            </a:r>
          </a:p>
          <a:p>
            <a:pPr lvl="0"/>
            <a:r>
              <a:rPr lang="en-AU" sz="900" b="1" kern="1200" dirty="0">
                <a:solidFill>
                  <a:schemeClr val="tx1"/>
                </a:solidFill>
                <a:effectLst/>
                <a:latin typeface="+mn-lt"/>
                <a:ea typeface="+mn-ea"/>
                <a:cs typeface="+mn-cs"/>
              </a:rPr>
              <a:t>Cairns</a:t>
            </a:r>
            <a:r>
              <a:rPr lang="en-AU" sz="900" kern="1200" dirty="0">
                <a:solidFill>
                  <a:schemeClr val="tx1"/>
                </a:solidFill>
                <a:effectLst/>
                <a:latin typeface="+mn-lt"/>
                <a:ea typeface="+mn-ea"/>
                <a:cs typeface="+mn-cs"/>
              </a:rPr>
              <a:t>: Cairns &amp; PD continues to prosper recording 6.0% RevPAR growth following 4 years of average double digit growth. Rate growth was the primary driver this year as Australian leisure markets excel on the back of the lower AUD &amp; Australians decisions to holiday internationally.</a:t>
            </a:r>
          </a:p>
          <a:p>
            <a:pPr lvl="0"/>
            <a:r>
              <a:rPr lang="en-AU" sz="900" b="1" kern="1200" dirty="0">
                <a:solidFill>
                  <a:schemeClr val="tx1"/>
                </a:solidFill>
                <a:effectLst/>
                <a:latin typeface="+mn-lt"/>
                <a:ea typeface="+mn-ea"/>
                <a:cs typeface="+mn-cs"/>
              </a:rPr>
              <a:t>Canberra</a:t>
            </a:r>
            <a:r>
              <a:rPr lang="en-AU" sz="900" kern="1200" dirty="0">
                <a:solidFill>
                  <a:schemeClr val="tx1"/>
                </a:solidFill>
                <a:effectLst/>
                <a:latin typeface="+mn-lt"/>
                <a:ea typeface="+mn-ea"/>
                <a:cs typeface="+mn-cs"/>
              </a:rPr>
              <a:t>: Canberra continued to post healthy performance with RevPAR growing 4.0%, in line with expectations. Improvements was in both rate 2.3% an occupancy 2 points.</a:t>
            </a:r>
          </a:p>
          <a:p>
            <a:pPr lvl="0"/>
            <a:r>
              <a:rPr lang="en-AU" sz="900" b="1" kern="1200" dirty="0">
                <a:solidFill>
                  <a:schemeClr val="tx1"/>
                </a:solidFill>
                <a:effectLst/>
                <a:latin typeface="+mn-lt"/>
                <a:ea typeface="+mn-ea"/>
                <a:cs typeface="+mn-cs"/>
              </a:rPr>
              <a:t>Darwin</a:t>
            </a:r>
            <a:r>
              <a:rPr lang="en-AU" sz="900" kern="1200" dirty="0">
                <a:solidFill>
                  <a:schemeClr val="tx1"/>
                </a:solidFill>
                <a:effectLst/>
                <a:latin typeface="+mn-lt"/>
                <a:ea typeface="+mn-ea"/>
                <a:cs typeface="+mn-cs"/>
              </a:rPr>
              <a:t>: Darwin briefly stopped the flow of decline, posting an 8.4% recovery in FY2018 as occupancy improved 5 points to 75%, seemingly the last burst of LNG related activity, however we will speak more about this later. </a:t>
            </a:r>
          </a:p>
          <a:p>
            <a:pPr lvl="0"/>
            <a:r>
              <a:rPr lang="en-AU" sz="900" b="1" kern="1200" dirty="0">
                <a:solidFill>
                  <a:schemeClr val="tx1"/>
                </a:solidFill>
                <a:effectLst/>
                <a:latin typeface="+mn-lt"/>
                <a:ea typeface="+mn-ea"/>
                <a:cs typeface="+mn-cs"/>
              </a:rPr>
              <a:t>Gold</a:t>
            </a:r>
            <a:r>
              <a:rPr lang="en-AU" sz="900" kern="1200" dirty="0">
                <a:solidFill>
                  <a:schemeClr val="tx1"/>
                </a:solidFill>
                <a:effectLst/>
                <a:latin typeface="+mn-lt"/>
                <a:ea typeface="+mn-ea"/>
                <a:cs typeface="+mn-cs"/>
              </a:rPr>
              <a:t> </a:t>
            </a:r>
            <a:r>
              <a:rPr lang="en-AU" sz="900" b="1" kern="1200" dirty="0">
                <a:solidFill>
                  <a:schemeClr val="tx1"/>
                </a:solidFill>
                <a:effectLst/>
                <a:latin typeface="+mn-lt"/>
                <a:ea typeface="+mn-ea"/>
                <a:cs typeface="+mn-cs"/>
              </a:rPr>
              <a:t>Coast</a:t>
            </a:r>
            <a:r>
              <a:rPr lang="en-AU" sz="900" kern="1200" dirty="0">
                <a:solidFill>
                  <a:schemeClr val="tx1"/>
                </a:solidFill>
                <a:effectLst/>
                <a:latin typeface="+mn-lt"/>
                <a:ea typeface="+mn-ea"/>
                <a:cs typeface="+mn-cs"/>
              </a:rPr>
              <a:t>: As expected the commonwealth games drove strong RevPAR performance on the GC, improving 7.5%. Expectations were slightly higher as the demand dynamics didn’t quite line up to forecasts with occupancy levels topping out at 73% for the full year, almost 2 points behind expectations </a:t>
            </a:r>
          </a:p>
          <a:p>
            <a:pPr lvl="0"/>
            <a:r>
              <a:rPr lang="en-AU" sz="900" b="1" kern="1200" dirty="0">
                <a:solidFill>
                  <a:schemeClr val="tx1"/>
                </a:solidFill>
                <a:effectLst/>
                <a:latin typeface="+mn-lt"/>
                <a:ea typeface="+mn-ea"/>
                <a:cs typeface="+mn-cs"/>
              </a:rPr>
              <a:t>Hobart</a:t>
            </a:r>
            <a:r>
              <a:rPr lang="en-AU" sz="900" kern="1200" dirty="0">
                <a:solidFill>
                  <a:schemeClr val="tx1"/>
                </a:solidFill>
                <a:effectLst/>
                <a:latin typeface="+mn-lt"/>
                <a:ea typeface="+mn-ea"/>
                <a:cs typeface="+mn-cs"/>
              </a:rPr>
              <a:t>: Small market volatility displayed as circa 500 new rooms (14% supply increase) resulted in a 4 point drop in occ. Despite this rates actually improved as the quality of stock and leisure driver aspect improve all in all, Hobart outperformed poor expectations, with lesser RevPAR decline than expected. </a:t>
            </a:r>
          </a:p>
          <a:p>
            <a:pPr lvl="0"/>
            <a:r>
              <a:rPr lang="en-AU" sz="900" b="1" kern="1200" dirty="0">
                <a:solidFill>
                  <a:schemeClr val="tx1"/>
                </a:solidFill>
                <a:effectLst/>
                <a:latin typeface="+mn-lt"/>
                <a:ea typeface="+mn-ea"/>
                <a:cs typeface="+mn-cs"/>
              </a:rPr>
              <a:t>Melbourne</a:t>
            </a:r>
            <a:r>
              <a:rPr lang="en-AU" sz="900" kern="1200" dirty="0">
                <a:solidFill>
                  <a:schemeClr val="tx1"/>
                </a:solidFill>
                <a:effectLst/>
                <a:latin typeface="+mn-lt"/>
                <a:ea typeface="+mn-ea"/>
                <a:cs typeface="+mn-cs"/>
              </a:rPr>
              <a:t>: as expected, Melbourne recorded a slight RevPAR decline of 1% as the timing of new opening a affected short term absorption. Occupancy levels continue to hover around to 84-85% market wide meaning limited opportunity for significant demand growth. </a:t>
            </a:r>
          </a:p>
          <a:p>
            <a:pPr lvl="0"/>
            <a:r>
              <a:rPr lang="en-AU" sz="900" b="1" kern="1200" dirty="0">
                <a:solidFill>
                  <a:schemeClr val="tx1"/>
                </a:solidFill>
                <a:effectLst/>
                <a:latin typeface="+mn-lt"/>
                <a:ea typeface="+mn-ea"/>
                <a:cs typeface="+mn-cs"/>
              </a:rPr>
              <a:t>Perth</a:t>
            </a:r>
            <a:r>
              <a:rPr lang="en-AU" sz="900" kern="1200" dirty="0">
                <a:solidFill>
                  <a:schemeClr val="tx1"/>
                </a:solidFill>
                <a:effectLst/>
                <a:latin typeface="+mn-lt"/>
                <a:ea typeface="+mn-ea"/>
                <a:cs typeface="+mn-cs"/>
              </a:rPr>
              <a:t>: Perth RevPAR declined 6%, inline with expectations as new supply conceived though the boom enters. Demand has continued to show growth largely absorbing the bulk of the new room, however discounting behaviour has been presentations hoteliers lower to maintain market share.  </a:t>
            </a:r>
          </a:p>
          <a:p>
            <a:pPr lvl="0"/>
            <a:r>
              <a:rPr lang="en-AU" sz="900" b="1" kern="1200" dirty="0">
                <a:solidFill>
                  <a:schemeClr val="tx1"/>
                </a:solidFill>
                <a:effectLst/>
                <a:latin typeface="+mn-lt"/>
                <a:ea typeface="+mn-ea"/>
                <a:cs typeface="+mn-cs"/>
              </a:rPr>
              <a:t>Sydney</a:t>
            </a:r>
            <a:r>
              <a:rPr lang="en-AU" sz="900" kern="1200" dirty="0">
                <a:solidFill>
                  <a:schemeClr val="tx1"/>
                </a:solidFill>
                <a:effectLst/>
                <a:latin typeface="+mn-lt"/>
                <a:ea typeface="+mn-ea"/>
                <a:cs typeface="+mn-cs"/>
              </a:rPr>
              <a:t>: Sydney grew 3.3% which was below strong expectations for 5.7% growth. The extreme occupancy levels, of circa 88% essentially means the city is at capacity with many hotels only able to offer single night rooms in some cases. At this occupancy level, rates have significantly prosperity to grow, however they have not which is more to do with hoteliers behaviour rather than pure market dynamics.</a:t>
            </a:r>
          </a:p>
        </p:txBody>
      </p:sp>
      <p:sp>
        <p:nvSpPr>
          <p:cNvPr id="24580" name="Slide Number Placeholder 3">
            <a:extLst>
              <a:ext uri="{FF2B5EF4-FFF2-40B4-BE49-F238E27FC236}">
                <a16:creationId xmlns:a16="http://schemas.microsoft.com/office/drawing/2014/main" id="{5D6D8ADE-C3AB-45E6-A983-2C2DF335A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A96A77-46C9-4361-82FA-BD5854D3CE8B}" type="slidenum">
              <a:rPr lang="en-AU" altLang="en-US" smtClean="0"/>
              <a:pPr/>
              <a:t>3</a:t>
            </a:fld>
            <a:endParaRPr lang="en-AU"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1A8315-D662-4F2F-8600-E2D89DFEA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3F04EB-308A-4F15-B571-5D1E5C526E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AU" altLang="en-US" sz="1400" b="0" dirty="0"/>
              <a:t>All YTD data changed today with the release of the Dec 18 data. </a:t>
            </a:r>
          </a:p>
        </p:txBody>
      </p:sp>
      <p:sp>
        <p:nvSpPr>
          <p:cNvPr id="24580" name="Slide Number Placeholder 3">
            <a:extLst>
              <a:ext uri="{FF2B5EF4-FFF2-40B4-BE49-F238E27FC236}">
                <a16:creationId xmlns:a16="http://schemas.microsoft.com/office/drawing/2014/main" id="{5D6D8ADE-C3AB-45E6-A983-2C2DF335A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A96A77-46C9-4361-82FA-BD5854D3CE8B}" type="slidenum">
              <a:rPr lang="en-AU" altLang="en-US" smtClean="0"/>
              <a:pPr/>
              <a:t>4</a:t>
            </a:fld>
            <a:endParaRPr lang="en-AU" altLang="en-US" dirty="0"/>
          </a:p>
        </p:txBody>
      </p:sp>
    </p:spTree>
    <p:extLst>
      <p:ext uri="{BB962C8B-B14F-4D97-AF65-F5344CB8AC3E}">
        <p14:creationId xmlns:p14="http://schemas.microsoft.com/office/powerpoint/2010/main" val="330813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58FE1A4-1282-44BD-AFC3-89231B249D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C7EBBC0-582F-4412-8F0E-BBD131E479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AU" altLang="en-US" sz="1000" dirty="0"/>
              <a:t>Tourism Research Australia’s </a:t>
            </a:r>
            <a:r>
              <a:rPr lang="en-AU" altLang="en-US" sz="1000" b="1" dirty="0"/>
              <a:t>long term visitor forecast </a:t>
            </a:r>
            <a:r>
              <a:rPr lang="en-AU" altLang="en-US" sz="1000" dirty="0"/>
              <a:t>to FY2025 has been slightly upgraded. </a:t>
            </a:r>
            <a:r>
              <a:rPr lang="en-AU" altLang="en-US" sz="1000" b="1" dirty="0"/>
              <a:t>Average annual growth of 4.1% p.a </a:t>
            </a:r>
            <a:r>
              <a:rPr lang="en-AU" altLang="en-US" sz="1000" dirty="0"/>
              <a:t>is expected compared to 3.9% in the prior forecast. </a:t>
            </a:r>
          </a:p>
          <a:p>
            <a:pPr marL="171450" indent="-171450">
              <a:buFont typeface="Arial" panose="020B0604020202020204" pitchFamily="34" charset="0"/>
              <a:buChar char="•"/>
            </a:pPr>
            <a:r>
              <a:rPr lang="en-AU" altLang="en-US" sz="1000" dirty="0"/>
              <a:t>The smaller </a:t>
            </a:r>
            <a:r>
              <a:rPr lang="en-AU" altLang="en-US" sz="1000" b="1" dirty="0"/>
              <a:t>International visitor night </a:t>
            </a:r>
            <a:r>
              <a:rPr lang="en-AU" altLang="en-US" sz="1000" dirty="0"/>
              <a:t>contingent, which made up approximately </a:t>
            </a:r>
            <a:r>
              <a:rPr lang="en-AU" altLang="en-US" sz="1000" b="1" dirty="0"/>
              <a:t>44%</a:t>
            </a:r>
            <a:r>
              <a:rPr lang="en-AU" altLang="en-US" sz="1000" dirty="0"/>
              <a:t> of total visitor nights in FY2017 has been </a:t>
            </a:r>
            <a:r>
              <a:rPr lang="en-AU" altLang="en-US" sz="1000" b="1" dirty="0"/>
              <a:t>upgraded</a:t>
            </a:r>
            <a:r>
              <a:rPr lang="en-AU" altLang="en-US" sz="1000" dirty="0"/>
              <a:t>, whilst </a:t>
            </a:r>
            <a:r>
              <a:rPr lang="en-AU" altLang="en-US" sz="1000" b="1" dirty="0"/>
              <a:t>Domestic visitor nights have been slightly downgraded</a:t>
            </a:r>
            <a:r>
              <a:rPr lang="en-AU" altLang="en-US" sz="1000" dirty="0"/>
              <a:t>. International visitor nights are expected to </a:t>
            </a:r>
            <a:r>
              <a:rPr lang="en-AU" altLang="en-US" sz="1000" b="1" dirty="0"/>
              <a:t>eclipse Domestic nights </a:t>
            </a:r>
            <a:r>
              <a:rPr lang="en-AU" altLang="en-US" sz="1000" dirty="0"/>
              <a:t>by FY2024.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dirty="0"/>
              <a:t>Hotel Futures 2018’s long term demand forecast is for average growth of 4.1% p.a, which is a moderate upgrade to the previous forecast. Uplift is derived through improved TRA expectations and enabling supply in some key cities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b="1" dirty="0"/>
              <a:t>Medium term </a:t>
            </a:r>
            <a:r>
              <a:rPr lang="en-AU" sz="850" dirty="0"/>
              <a:t>demand growth is expected </a:t>
            </a:r>
            <a:r>
              <a:rPr lang="en-AU" sz="850" b="1" dirty="0"/>
              <a:t>to average 4.5% p.a</a:t>
            </a:r>
            <a:r>
              <a:rPr lang="en-AU" sz="850" dirty="0"/>
              <a:t>, which is in line with prior forecasts. Demand growth for this period is inline with supply growth expectations. Supply constraints in several cities have limited further 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50" dirty="0"/>
              <a:t>Our long term growth forecast is considered to have more upside opportunity than downside risk with supply constraints remaining in some key gateway cities </a:t>
            </a:r>
          </a:p>
          <a:p>
            <a:pPr marL="171450" indent="-171450">
              <a:buFont typeface="Arial" panose="020B0604020202020204" pitchFamily="34" charset="0"/>
              <a:buChar char="•"/>
              <a:defRPr/>
            </a:pPr>
            <a:r>
              <a:rPr lang="en-AU" altLang="en-US" sz="900" dirty="0"/>
              <a:t>Short term actuals and forecasts have slightly increased with some earlier than expected arrivals in FY2017 and FY2018, partly residential developments which switched to Hotel late (Melbourne and gold Coast)</a:t>
            </a:r>
          </a:p>
          <a:p>
            <a:pPr marL="171450" indent="-171450">
              <a:buFont typeface="Arial" panose="020B0604020202020204" pitchFamily="34" charset="0"/>
              <a:buChar char="•"/>
              <a:defRPr/>
            </a:pPr>
            <a:r>
              <a:rPr lang="en-AU" altLang="en-US" sz="900" dirty="0"/>
              <a:t>Slight delays have eventuated through the medium term, which may slide further pending progression of proposals.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850" dirty="0"/>
          </a:p>
          <a:p>
            <a:pPr marL="171450" indent="-171450">
              <a:buFont typeface="Arial" panose="020B0604020202020204" pitchFamily="34" charset="0"/>
              <a:buChar char="•"/>
            </a:pPr>
            <a:endParaRPr lang="en-AU" altLang="en-US" sz="1000" dirty="0"/>
          </a:p>
        </p:txBody>
      </p:sp>
      <p:sp>
        <p:nvSpPr>
          <p:cNvPr id="26628" name="Slide Number Placeholder 3">
            <a:extLst>
              <a:ext uri="{FF2B5EF4-FFF2-40B4-BE49-F238E27FC236}">
                <a16:creationId xmlns:a16="http://schemas.microsoft.com/office/drawing/2014/main" id="{B0511EAE-C8B5-4074-BEE3-0C50EF1014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EB0F338-2637-49D6-AA5D-D0D67E41850E}" type="slidenum">
              <a:rPr lang="en-AU" altLang="en-US" smtClean="0"/>
              <a:pPr/>
              <a:t>5</a:t>
            </a:fld>
            <a:endParaRPr lang="en-AU"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1A8315-D662-4F2F-8600-E2D89DFEA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3F04EB-308A-4F15-B571-5D1E5C526E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60388" lvl="1" indent="-171450" eaLnBrk="1" hangingPunct="1">
              <a:lnSpc>
                <a:spcPct val="90000"/>
              </a:lnSpc>
              <a:spcBef>
                <a:spcPts val="400"/>
              </a:spcBef>
              <a:buFont typeface="Arial" panose="020B0604020202020204" pitchFamily="34" charset="0"/>
              <a:buChar char="•"/>
            </a:pPr>
            <a:r>
              <a:rPr lang="en-US" altLang="en-US" sz="1400" dirty="0"/>
              <a:t>With long term RevPAR growth rates of 4.4%, Sydney will extend its position as the nation leader, realising rate growth opportunities present in the ultra high occupancy environment, carrying the national average upwards</a:t>
            </a:r>
          </a:p>
          <a:p>
            <a:pPr marL="560388" lvl="1" indent="-171450" eaLnBrk="1" hangingPunct="1">
              <a:lnSpc>
                <a:spcPct val="90000"/>
              </a:lnSpc>
              <a:spcBef>
                <a:spcPts val="400"/>
              </a:spcBef>
              <a:buFont typeface="Arial" panose="020B0604020202020204" pitchFamily="34" charset="0"/>
              <a:buChar char="•"/>
            </a:pPr>
            <a:r>
              <a:rPr lang="en-US" altLang="en-US" sz="1400" dirty="0"/>
              <a:t>With long term RevPAR growth rates of 3.1%, Melbourne which traditionally sat well above the national average will come back towards the national line with consistent supply additions, including shadow stock, softening the rate outlook. Melbourne, however, still sits well above every other market and is not at risk of losing second position</a:t>
            </a:r>
          </a:p>
          <a:p>
            <a:pPr marL="560388" lvl="1" indent="-171450" eaLnBrk="1" hangingPunct="1">
              <a:lnSpc>
                <a:spcPct val="90000"/>
              </a:lnSpc>
              <a:spcBef>
                <a:spcPts val="400"/>
              </a:spcBef>
              <a:buFont typeface="Arial" panose="020B0604020202020204" pitchFamily="34" charset="0"/>
              <a:buChar char="•"/>
            </a:pPr>
            <a:r>
              <a:rPr lang="en-US" altLang="en-US" sz="1400" dirty="0"/>
              <a:t>With long term growth rate of (4.8%),Brisbane and (2.7%) Perth will track parallel to each other over the long term as they both look to absorb considerable medium term supply which was conceptualised through the mining boom. Outlook for both cities is good in the long run</a:t>
            </a:r>
          </a:p>
        </p:txBody>
      </p:sp>
      <p:sp>
        <p:nvSpPr>
          <p:cNvPr id="24580" name="Slide Number Placeholder 3">
            <a:extLst>
              <a:ext uri="{FF2B5EF4-FFF2-40B4-BE49-F238E27FC236}">
                <a16:creationId xmlns:a16="http://schemas.microsoft.com/office/drawing/2014/main" id="{5D6D8ADE-C3AB-45E6-A983-2C2DF335A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A96A77-46C9-4361-82FA-BD5854D3CE8B}" type="slidenum">
              <a:rPr lang="en-AU" altLang="en-US" smtClean="0"/>
              <a:pPr/>
              <a:t>6</a:t>
            </a:fld>
            <a:endParaRPr lang="en-AU" altLang="en-US"/>
          </a:p>
        </p:txBody>
      </p:sp>
    </p:spTree>
    <p:extLst>
      <p:ext uri="{BB962C8B-B14F-4D97-AF65-F5344CB8AC3E}">
        <p14:creationId xmlns:p14="http://schemas.microsoft.com/office/powerpoint/2010/main" val="184313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1A8315-D662-4F2F-8600-E2D89DFEA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3F04EB-308A-4F15-B571-5D1E5C526E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90000"/>
              </a:lnSpc>
              <a:spcBef>
                <a:spcPts val="400"/>
              </a:spcBef>
            </a:pPr>
            <a:r>
              <a:rPr lang="en-US" altLang="en-US" sz="800" dirty="0"/>
              <a:t>-With RevPAR growth rates of (3,4%) Adelaide, (3,4%) Canberra and (1.4%) Hobart are expected to travel along similar curves as hotel cities expand their leisure and events demand drivers, and start to welcome additional supply which has been largely dormant historically</a:t>
            </a:r>
          </a:p>
        </p:txBody>
      </p:sp>
      <p:sp>
        <p:nvSpPr>
          <p:cNvPr id="24580" name="Slide Number Placeholder 3">
            <a:extLst>
              <a:ext uri="{FF2B5EF4-FFF2-40B4-BE49-F238E27FC236}">
                <a16:creationId xmlns:a16="http://schemas.microsoft.com/office/drawing/2014/main" id="{5D6D8ADE-C3AB-45E6-A983-2C2DF335A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A96A77-46C9-4361-82FA-BD5854D3CE8B}" type="slidenum">
              <a:rPr lang="en-AU" altLang="en-US" smtClean="0"/>
              <a:pPr/>
              <a:t>7</a:t>
            </a:fld>
            <a:endParaRPr lang="en-AU" altLang="en-US"/>
          </a:p>
        </p:txBody>
      </p:sp>
    </p:spTree>
    <p:extLst>
      <p:ext uri="{BB962C8B-B14F-4D97-AF65-F5344CB8AC3E}">
        <p14:creationId xmlns:p14="http://schemas.microsoft.com/office/powerpoint/2010/main" val="245481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1A8315-D662-4F2F-8600-E2D89DFEA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3F04EB-308A-4F15-B571-5D1E5C526E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90000"/>
              </a:lnSpc>
              <a:spcBef>
                <a:spcPts val="400"/>
              </a:spcBef>
            </a:pPr>
            <a:r>
              <a:rPr lang="en-US" altLang="en-US" sz="800" dirty="0"/>
              <a:t>With RevPAR growth rates of 4.3%, Darwin begins to gain on (3.4%) Cairns as the reset of corporate contracts ends and supply development remains low, whilst Cairns recent outperformance starts to normalize</a:t>
            </a:r>
          </a:p>
          <a:p>
            <a:pPr lvl="1" eaLnBrk="1" hangingPunct="1">
              <a:lnSpc>
                <a:spcPct val="90000"/>
              </a:lnSpc>
              <a:spcBef>
                <a:spcPts val="400"/>
              </a:spcBef>
            </a:pPr>
            <a:r>
              <a:rPr lang="en-US" altLang="en-US" sz="800" dirty="0"/>
              <a:t>RevPAR growth of 3.8% for Gold Coast is strong and above both Cairns and Darwin for the life of the forecast. This is partly associated to the cycle each city is in with Gold Coast yet to experience the next wave of considerable supply </a:t>
            </a:r>
          </a:p>
        </p:txBody>
      </p:sp>
      <p:sp>
        <p:nvSpPr>
          <p:cNvPr id="24580" name="Slide Number Placeholder 3">
            <a:extLst>
              <a:ext uri="{FF2B5EF4-FFF2-40B4-BE49-F238E27FC236}">
                <a16:creationId xmlns:a16="http://schemas.microsoft.com/office/drawing/2014/main" id="{5D6D8ADE-C3AB-45E6-A983-2C2DF335A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A96A77-46C9-4361-82FA-BD5854D3CE8B}" type="slidenum">
              <a:rPr lang="en-AU" altLang="en-US" smtClean="0"/>
              <a:pPr/>
              <a:t>8</a:t>
            </a:fld>
            <a:endParaRPr lang="en-AU" altLang="en-US"/>
          </a:p>
        </p:txBody>
      </p:sp>
    </p:spTree>
    <p:extLst>
      <p:ext uri="{BB962C8B-B14F-4D97-AF65-F5344CB8AC3E}">
        <p14:creationId xmlns:p14="http://schemas.microsoft.com/office/powerpoint/2010/main" val="2500828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hyperlink" Target="https://www.google.com.au/url?sa=i&amp;rct=j&amp;q=&amp;esrc=s&amp;source=images&amp;cd=&amp;cad=rja&amp;uact=8&amp;ved=2ahUKEwiHy-H__YjaAhVJTLwKHZUyBJgQjRx6BAgAEAU&amp;url=https://seeklogo.com/vector-logo/208936/holiday-inn-express-suites&amp;psig=AOvVaw31MgVpbfYcsFgH5GgDV9T4&amp;ust=1522119101557996"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2" descr="D:\Projects\Freelance Work\DesignerRice\Dransfield\cover.jpg">
            <a:extLst>
              <a:ext uri="{FF2B5EF4-FFF2-40B4-BE49-F238E27FC236}">
                <a16:creationId xmlns:a16="http://schemas.microsoft.com/office/drawing/2014/main" id="{1B58EC6C-68F2-4959-AC2D-7F58420149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03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69275" y="2124940"/>
            <a:ext cx="8351228" cy="815687"/>
          </a:xfrm>
        </p:spPr>
        <p:txBody>
          <a:bodyPr/>
          <a:lstStyle>
            <a:lvl1pPr marL="0" indent="0" algn="l">
              <a:lnSpc>
                <a:spcPct val="80000"/>
              </a:lnSpc>
              <a:spcBef>
                <a:spcPts val="0"/>
              </a:spcBef>
              <a:buNone/>
              <a:defRPr sz="8700">
                <a:solidFill>
                  <a:schemeClr val="tx1">
                    <a:tint val="75000"/>
                  </a:schemeClr>
                </a:solidFill>
                <a:latin typeface="+mj-lt"/>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AU" dirty="0"/>
          </a:p>
        </p:txBody>
      </p:sp>
      <p:sp>
        <p:nvSpPr>
          <p:cNvPr id="7" name="Title 6"/>
          <p:cNvSpPr>
            <a:spLocks noGrp="1"/>
          </p:cNvSpPr>
          <p:nvPr>
            <p:ph type="title"/>
          </p:nvPr>
        </p:nvSpPr>
        <p:spPr>
          <a:xfrm>
            <a:off x="369276" y="1257298"/>
            <a:ext cx="8351228" cy="986920"/>
          </a:xfrm>
        </p:spPr>
        <p:txBody>
          <a:bodyPr/>
          <a:lstStyle>
            <a:lvl1pPr>
              <a:lnSpc>
                <a:spcPct val="80000"/>
              </a:lnSpc>
              <a:defRPr sz="8700">
                <a:solidFill>
                  <a:schemeClr val="accent1"/>
                </a:solidFill>
                <a:latin typeface="+mj-lt"/>
              </a:defRPr>
            </a:lvl1pPr>
          </a:lstStyle>
          <a:p>
            <a:r>
              <a:rPr lang="en-US"/>
              <a:t>Click to edit Master title style</a:t>
            </a:r>
            <a:endParaRPr lang="en-AU" dirty="0"/>
          </a:p>
        </p:txBody>
      </p:sp>
      <p:sp>
        <p:nvSpPr>
          <p:cNvPr id="9" name="Text Placeholder 8"/>
          <p:cNvSpPr>
            <a:spLocks noGrp="1"/>
          </p:cNvSpPr>
          <p:nvPr>
            <p:ph type="body" sz="quarter" idx="10"/>
          </p:nvPr>
        </p:nvSpPr>
        <p:spPr>
          <a:xfrm>
            <a:off x="404446" y="3106341"/>
            <a:ext cx="8298474" cy="531019"/>
          </a:xfrm>
        </p:spPr>
        <p:txBody>
          <a:bodyPr/>
          <a:lstStyle>
            <a:lvl1pPr>
              <a:spcBef>
                <a:spcPts val="0"/>
              </a:spcBef>
              <a:defRPr sz="1900">
                <a:solidFill>
                  <a:schemeClr val="accent1"/>
                </a:solidFill>
              </a:defRPr>
            </a:lvl1pPr>
            <a:lvl2pPr marL="0" indent="0">
              <a:spcBef>
                <a:spcPts val="0"/>
              </a:spcBef>
              <a:buNone/>
              <a:defRPr sz="1900">
                <a:solidFill>
                  <a:schemeClr val="accent2"/>
                </a:solidFill>
              </a:defRPr>
            </a:lvl2pPr>
          </a:lstStyle>
          <a:p>
            <a:pPr lvl="0"/>
            <a:r>
              <a:rPr lang="en-US" dirty="0"/>
              <a:t>Click to edit Master text styles</a:t>
            </a:r>
          </a:p>
          <a:p>
            <a:pPr lvl="1"/>
            <a:r>
              <a:rPr lang="en-US" dirty="0"/>
              <a:t>Second level</a:t>
            </a:r>
          </a:p>
        </p:txBody>
      </p:sp>
      <p:sp>
        <p:nvSpPr>
          <p:cNvPr id="6" name="Footer Placeholder 9">
            <a:extLst>
              <a:ext uri="{FF2B5EF4-FFF2-40B4-BE49-F238E27FC236}">
                <a16:creationId xmlns:a16="http://schemas.microsoft.com/office/drawing/2014/main" id="{4F7EAC4C-761B-443E-A51A-233501FD57D7}"/>
              </a:ext>
            </a:extLst>
          </p:cNvPr>
          <p:cNvSpPr>
            <a:spLocks noGrp="1"/>
          </p:cNvSpPr>
          <p:nvPr>
            <p:ph type="ftr" sz="quarter" idx="11"/>
          </p:nvPr>
        </p:nvSpPr>
        <p:spPr>
          <a:xfrm>
            <a:off x="404813" y="4751388"/>
            <a:ext cx="2895600" cy="166687"/>
          </a:xfrm>
        </p:spPr>
        <p:txBody>
          <a:bodyPr/>
          <a:lstStyle>
            <a:lvl1pPr>
              <a:defRPr/>
            </a:lvl1pPr>
          </a:lstStyle>
          <a:p>
            <a:pPr>
              <a:defRPr/>
            </a:pPr>
            <a:r>
              <a:rPr lang="en-AU"/>
              <a:t>www.dransfield.com.au</a:t>
            </a:r>
          </a:p>
        </p:txBody>
      </p:sp>
    </p:spTree>
    <p:extLst>
      <p:ext uri="{BB962C8B-B14F-4D97-AF65-F5344CB8AC3E}">
        <p14:creationId xmlns:p14="http://schemas.microsoft.com/office/powerpoint/2010/main" val="66778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2" descr="D:\Projects\Freelance Work\DesignerRice\Dransfield\DRA1415_Internal-Collateral_04+page4.jpg">
            <a:extLst>
              <a:ext uri="{FF2B5EF4-FFF2-40B4-BE49-F238E27FC236}">
                <a16:creationId xmlns:a16="http://schemas.microsoft.com/office/drawing/2014/main" id="{3373AE3A-4E1C-48C4-8DF9-071F5B3299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03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6F5058C-EBC6-422D-AA56-417DB6487890}"/>
              </a:ext>
            </a:extLst>
          </p:cNvPr>
          <p:cNvSpPr/>
          <p:nvPr userDrawn="1"/>
        </p:nvSpPr>
        <p:spPr>
          <a:xfrm>
            <a:off x="0" y="3722688"/>
            <a:ext cx="8932863" cy="920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p>
            <a:pPr algn="ctr" eaLnBrk="1" hangingPunct="1">
              <a:defRPr/>
            </a:pPr>
            <a:endParaRPr lang="en-AU" dirty="0"/>
          </a:p>
        </p:txBody>
      </p:sp>
      <p:sp>
        <p:nvSpPr>
          <p:cNvPr id="6" name="TextBox 8">
            <a:extLst>
              <a:ext uri="{FF2B5EF4-FFF2-40B4-BE49-F238E27FC236}">
                <a16:creationId xmlns:a16="http://schemas.microsoft.com/office/drawing/2014/main" id="{9EEC7A4B-57BC-456E-B924-F2B23D35DCB8}"/>
              </a:ext>
            </a:extLst>
          </p:cNvPr>
          <p:cNvSpPr txBox="1">
            <a:spLocks noChangeArrowheads="1"/>
          </p:cNvSpPr>
          <p:nvPr userDrawn="1"/>
        </p:nvSpPr>
        <p:spPr bwMode="auto">
          <a:xfrm>
            <a:off x="387350" y="4751388"/>
            <a:ext cx="8731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Gotham" pitchFamily="2" charset="0"/>
              </a:defRPr>
            </a:lvl1pPr>
            <a:lvl2pPr marL="742950" indent="-285750">
              <a:defRPr>
                <a:solidFill>
                  <a:schemeClr val="tx1"/>
                </a:solidFill>
                <a:latin typeface="Gotham" pitchFamily="2" charset="0"/>
              </a:defRPr>
            </a:lvl2pPr>
            <a:lvl3pPr marL="1143000" indent="-228600">
              <a:defRPr>
                <a:solidFill>
                  <a:schemeClr val="tx1"/>
                </a:solidFill>
                <a:latin typeface="Gotham" pitchFamily="2" charset="0"/>
              </a:defRPr>
            </a:lvl3pPr>
            <a:lvl4pPr marL="1600200" indent="-228600">
              <a:defRPr>
                <a:solidFill>
                  <a:schemeClr val="tx1"/>
                </a:solidFill>
                <a:latin typeface="Gotham" pitchFamily="2" charset="0"/>
              </a:defRPr>
            </a:lvl4pPr>
            <a:lvl5pPr marL="2057400" indent="-228600">
              <a:defRPr>
                <a:solidFill>
                  <a:schemeClr val="tx1"/>
                </a:solidFill>
                <a:latin typeface="Gotham" pitchFamily="2" charset="0"/>
              </a:defRPr>
            </a:lvl5pPr>
            <a:lvl6pPr marL="2514600" indent="-228600" fontAlgn="base">
              <a:spcBef>
                <a:spcPct val="0"/>
              </a:spcBef>
              <a:spcAft>
                <a:spcPct val="0"/>
              </a:spcAft>
              <a:defRPr>
                <a:solidFill>
                  <a:schemeClr val="tx1"/>
                </a:solidFill>
                <a:latin typeface="Gotham" pitchFamily="2" charset="0"/>
              </a:defRPr>
            </a:lvl6pPr>
            <a:lvl7pPr marL="2971800" indent="-228600" fontAlgn="base">
              <a:spcBef>
                <a:spcPct val="0"/>
              </a:spcBef>
              <a:spcAft>
                <a:spcPct val="0"/>
              </a:spcAft>
              <a:defRPr>
                <a:solidFill>
                  <a:schemeClr val="tx1"/>
                </a:solidFill>
                <a:latin typeface="Gotham" pitchFamily="2" charset="0"/>
              </a:defRPr>
            </a:lvl7pPr>
            <a:lvl8pPr marL="3429000" indent="-228600" fontAlgn="base">
              <a:spcBef>
                <a:spcPct val="0"/>
              </a:spcBef>
              <a:spcAft>
                <a:spcPct val="0"/>
              </a:spcAft>
              <a:defRPr>
                <a:solidFill>
                  <a:schemeClr val="tx1"/>
                </a:solidFill>
                <a:latin typeface="Gotham" pitchFamily="2" charset="0"/>
              </a:defRPr>
            </a:lvl8pPr>
            <a:lvl9pPr marL="3886200" indent="-228600" fontAlgn="base">
              <a:spcBef>
                <a:spcPct val="0"/>
              </a:spcBef>
              <a:spcAft>
                <a:spcPct val="0"/>
              </a:spcAft>
              <a:defRPr>
                <a:solidFill>
                  <a:schemeClr val="tx1"/>
                </a:solidFill>
                <a:latin typeface="Gotham" pitchFamily="2" charset="0"/>
              </a:defRPr>
            </a:lvl9pPr>
          </a:lstStyle>
          <a:p>
            <a:pPr eaLnBrk="1" hangingPunct="1">
              <a:defRPr/>
            </a:pPr>
            <a:r>
              <a:rPr lang="en-US" altLang="en-US" sz="1400" dirty="0">
                <a:solidFill>
                  <a:schemeClr val="tx2"/>
                </a:solidFill>
                <a:latin typeface="BigNoodleTitling" pitchFamily="2" charset="0"/>
                <a:cs typeface="Arial" charset="0"/>
              </a:rPr>
              <a:t>P</a:t>
            </a:r>
            <a:endParaRPr lang="en-AU" altLang="en-US" sz="1400" dirty="0">
              <a:solidFill>
                <a:schemeClr val="tx2"/>
              </a:solidFill>
              <a:latin typeface="BigNoodleTitling" pitchFamily="2" charset="0"/>
              <a:cs typeface="Arial" charset="0"/>
            </a:endParaRPr>
          </a:p>
        </p:txBody>
      </p:sp>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Footer Placeholder 4">
            <a:extLst>
              <a:ext uri="{FF2B5EF4-FFF2-40B4-BE49-F238E27FC236}">
                <a16:creationId xmlns:a16="http://schemas.microsoft.com/office/drawing/2014/main" id="{74C2CDD0-1BDE-49C3-AD3E-97E9B9A0BE89}"/>
              </a:ext>
            </a:extLst>
          </p:cNvPr>
          <p:cNvSpPr>
            <a:spLocks noGrp="1"/>
          </p:cNvSpPr>
          <p:nvPr>
            <p:ph type="ftr" sz="quarter" idx="10"/>
          </p:nvPr>
        </p:nvSpPr>
        <p:spPr/>
        <p:txBody>
          <a:bodyPr/>
          <a:lstStyle>
            <a:lvl1pPr>
              <a:defRPr/>
            </a:lvl1pPr>
          </a:lstStyle>
          <a:p>
            <a:pPr>
              <a:defRPr/>
            </a:pPr>
            <a:r>
              <a:rPr lang="en-AU"/>
              <a:t>www.dransfield.com.au</a:t>
            </a:r>
          </a:p>
        </p:txBody>
      </p:sp>
      <p:sp>
        <p:nvSpPr>
          <p:cNvPr id="8" name="Slide Number Placeholder 5">
            <a:extLst>
              <a:ext uri="{FF2B5EF4-FFF2-40B4-BE49-F238E27FC236}">
                <a16:creationId xmlns:a16="http://schemas.microsoft.com/office/drawing/2014/main" id="{5A25ECAA-CB9A-4745-B928-E8FC01B8B446}"/>
              </a:ext>
            </a:extLst>
          </p:cNvPr>
          <p:cNvSpPr>
            <a:spLocks noGrp="1"/>
          </p:cNvSpPr>
          <p:nvPr>
            <p:ph type="sldNum" sz="quarter" idx="11"/>
          </p:nvPr>
        </p:nvSpPr>
        <p:spPr/>
        <p:txBody>
          <a:bodyPr/>
          <a:lstStyle>
            <a:lvl1pPr>
              <a:defRPr/>
            </a:lvl1pPr>
          </a:lstStyle>
          <a:p>
            <a:pPr>
              <a:defRPr/>
            </a:pPr>
            <a:fld id="{B65F9004-8D5C-4804-91D1-B42A7147B551}" type="slidenum">
              <a:rPr lang="en-AU" altLang="en-US"/>
              <a:pPr>
                <a:defRPr/>
              </a:pPr>
              <a:t>‹#›</a:t>
            </a:fld>
            <a:endParaRPr lang="en-AU" altLang="en-US" dirty="0"/>
          </a:p>
        </p:txBody>
      </p:sp>
    </p:spTree>
    <p:extLst>
      <p:ext uri="{BB962C8B-B14F-4D97-AF65-F5344CB8AC3E}">
        <p14:creationId xmlns:p14="http://schemas.microsoft.com/office/powerpoint/2010/main" val="269742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9" name="Picture 2" descr="D:\Projects\Freelance Work\DesignerRice\Dransfield\DRA1415_Internal-Collateral_04+page8.jpg">
            <a:extLst>
              <a:ext uri="{FF2B5EF4-FFF2-40B4-BE49-F238E27FC236}">
                <a16:creationId xmlns:a16="http://schemas.microsoft.com/office/drawing/2014/main" id="{D5D00AF2-BB37-4ECA-8A0A-9B48A1A111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03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9049106-E138-4C94-8AF1-9F525FA1C527}"/>
              </a:ext>
            </a:extLst>
          </p:cNvPr>
          <p:cNvSpPr txBox="1">
            <a:spLocks noChangeArrowheads="1"/>
          </p:cNvSpPr>
          <p:nvPr userDrawn="1"/>
        </p:nvSpPr>
        <p:spPr bwMode="auto">
          <a:xfrm>
            <a:off x="387350" y="4751388"/>
            <a:ext cx="8731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Gotham" pitchFamily="2" charset="0"/>
              </a:defRPr>
            </a:lvl1pPr>
            <a:lvl2pPr marL="742950" indent="-285750">
              <a:defRPr>
                <a:solidFill>
                  <a:schemeClr val="tx1"/>
                </a:solidFill>
                <a:latin typeface="Gotham" pitchFamily="2" charset="0"/>
              </a:defRPr>
            </a:lvl2pPr>
            <a:lvl3pPr marL="1143000" indent="-228600">
              <a:defRPr>
                <a:solidFill>
                  <a:schemeClr val="tx1"/>
                </a:solidFill>
                <a:latin typeface="Gotham" pitchFamily="2" charset="0"/>
              </a:defRPr>
            </a:lvl3pPr>
            <a:lvl4pPr marL="1600200" indent="-228600">
              <a:defRPr>
                <a:solidFill>
                  <a:schemeClr val="tx1"/>
                </a:solidFill>
                <a:latin typeface="Gotham" pitchFamily="2" charset="0"/>
              </a:defRPr>
            </a:lvl4pPr>
            <a:lvl5pPr marL="2057400" indent="-228600">
              <a:defRPr>
                <a:solidFill>
                  <a:schemeClr val="tx1"/>
                </a:solidFill>
                <a:latin typeface="Gotham" pitchFamily="2" charset="0"/>
              </a:defRPr>
            </a:lvl5pPr>
            <a:lvl6pPr marL="2514600" indent="-228600" fontAlgn="base">
              <a:spcBef>
                <a:spcPct val="0"/>
              </a:spcBef>
              <a:spcAft>
                <a:spcPct val="0"/>
              </a:spcAft>
              <a:defRPr>
                <a:solidFill>
                  <a:schemeClr val="tx1"/>
                </a:solidFill>
                <a:latin typeface="Gotham" pitchFamily="2" charset="0"/>
              </a:defRPr>
            </a:lvl6pPr>
            <a:lvl7pPr marL="2971800" indent="-228600" fontAlgn="base">
              <a:spcBef>
                <a:spcPct val="0"/>
              </a:spcBef>
              <a:spcAft>
                <a:spcPct val="0"/>
              </a:spcAft>
              <a:defRPr>
                <a:solidFill>
                  <a:schemeClr val="tx1"/>
                </a:solidFill>
                <a:latin typeface="Gotham" pitchFamily="2" charset="0"/>
              </a:defRPr>
            </a:lvl7pPr>
            <a:lvl8pPr marL="3429000" indent="-228600" fontAlgn="base">
              <a:spcBef>
                <a:spcPct val="0"/>
              </a:spcBef>
              <a:spcAft>
                <a:spcPct val="0"/>
              </a:spcAft>
              <a:defRPr>
                <a:solidFill>
                  <a:schemeClr val="tx1"/>
                </a:solidFill>
                <a:latin typeface="Gotham" pitchFamily="2" charset="0"/>
              </a:defRPr>
            </a:lvl8pPr>
            <a:lvl9pPr marL="3886200" indent="-228600" fontAlgn="base">
              <a:spcBef>
                <a:spcPct val="0"/>
              </a:spcBef>
              <a:spcAft>
                <a:spcPct val="0"/>
              </a:spcAft>
              <a:defRPr>
                <a:solidFill>
                  <a:schemeClr val="tx1"/>
                </a:solidFill>
                <a:latin typeface="Gotham" pitchFamily="2" charset="0"/>
              </a:defRPr>
            </a:lvl9pPr>
          </a:lstStyle>
          <a:p>
            <a:pPr eaLnBrk="1" hangingPunct="1">
              <a:defRPr/>
            </a:pPr>
            <a:r>
              <a:rPr lang="en-US" altLang="en-US" sz="1400" dirty="0">
                <a:solidFill>
                  <a:schemeClr val="tx2"/>
                </a:solidFill>
                <a:latin typeface="BigNoodleTitling" pitchFamily="2" charset="0"/>
                <a:cs typeface="Arial" charset="0"/>
              </a:rPr>
              <a:t>P</a:t>
            </a:r>
            <a:endParaRPr lang="en-AU" altLang="en-US" sz="1400" dirty="0">
              <a:solidFill>
                <a:schemeClr val="tx2"/>
              </a:solidFill>
              <a:latin typeface="BigNoodleTitling" pitchFamily="2" charset="0"/>
              <a:cs typeface="Arial" charset="0"/>
            </a:endParaRPr>
          </a:p>
        </p:txBody>
      </p:sp>
      <p:sp>
        <p:nvSpPr>
          <p:cNvPr id="7" name="Picture Placeholder 6"/>
          <p:cNvSpPr>
            <a:spLocks noGrp="1"/>
          </p:cNvSpPr>
          <p:nvPr>
            <p:ph type="pic" sz="quarter" idx="13"/>
          </p:nvPr>
        </p:nvSpPr>
        <p:spPr>
          <a:xfrm>
            <a:off x="0" y="418535"/>
            <a:ext cx="2684585" cy="839332"/>
          </a:xfrm>
        </p:spPr>
        <p:txBody>
          <a:bodyPr rtlCol="0">
            <a:noAutofit/>
          </a:bodyPr>
          <a:lstStyle/>
          <a:p>
            <a:pPr lvl="0"/>
            <a:endParaRPr lang="en-AU" noProof="0" dirty="0"/>
          </a:p>
        </p:txBody>
      </p:sp>
      <p:sp>
        <p:nvSpPr>
          <p:cNvPr id="2" name="Title 1"/>
          <p:cNvSpPr>
            <a:spLocks noGrp="1"/>
          </p:cNvSpPr>
          <p:nvPr>
            <p:ph type="title"/>
          </p:nvPr>
        </p:nvSpPr>
        <p:spPr>
          <a:xfrm>
            <a:off x="340497" y="634283"/>
            <a:ext cx="2295102" cy="695966"/>
          </a:xfrm>
        </p:spPr>
        <p:txBody>
          <a:bodyPr/>
          <a:lstStyle>
            <a:lvl1pPr>
              <a:lnSpc>
                <a:spcPct val="85000"/>
              </a:lnSpc>
              <a:defRPr sz="3100">
                <a:solidFill>
                  <a:schemeClr val="bg1"/>
                </a:solidFill>
                <a:latin typeface="+mj-lt"/>
              </a:defRPr>
            </a:lvl1pPr>
          </a:lstStyle>
          <a:p>
            <a:r>
              <a:rPr lang="en-US" dirty="0"/>
              <a:t>Click to edit Master title style</a:t>
            </a:r>
            <a:endParaRPr lang="en-AU" dirty="0"/>
          </a:p>
        </p:txBody>
      </p:sp>
      <p:sp>
        <p:nvSpPr>
          <p:cNvPr id="3" name="Content Placeholder 2"/>
          <p:cNvSpPr>
            <a:spLocks noGrp="1"/>
          </p:cNvSpPr>
          <p:nvPr>
            <p:ph idx="1"/>
          </p:nvPr>
        </p:nvSpPr>
        <p:spPr>
          <a:xfrm>
            <a:off x="3156439" y="1382485"/>
            <a:ext cx="1837592" cy="3254829"/>
          </a:xfrm>
        </p:spPr>
        <p:txBody>
          <a:bodyPr/>
          <a:lstStyle>
            <a:lvl1pPr>
              <a:lnSpc>
                <a:spcPct val="90000"/>
              </a:lnSpc>
              <a:spcBef>
                <a:spcPts val="383"/>
              </a:spcBef>
              <a:defRPr/>
            </a:lvl1pPr>
            <a:lvl2pPr>
              <a:lnSpc>
                <a:spcPct val="90000"/>
              </a:lnSpc>
              <a:spcBef>
                <a:spcPts val="383"/>
              </a:spcBef>
              <a:defRPr/>
            </a:lvl2pPr>
            <a:lvl3pPr>
              <a:lnSpc>
                <a:spcPct val="90000"/>
              </a:lnSpc>
              <a:spcBef>
                <a:spcPts val="383"/>
              </a:spcBef>
              <a:defRPr/>
            </a:lvl3pPr>
            <a:lvl4pPr>
              <a:lnSpc>
                <a:spcPct val="90000"/>
              </a:lnSpc>
              <a:spcBef>
                <a:spcPts val="383"/>
              </a:spcBef>
              <a:defRPr/>
            </a:lvl4pPr>
            <a:lvl5pPr>
              <a:lnSpc>
                <a:spcPct val="90000"/>
              </a:lnSpc>
              <a:spcBef>
                <a:spcPts val="383"/>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p:cNvSpPr>
            <a:spLocks noGrp="1"/>
          </p:cNvSpPr>
          <p:nvPr>
            <p:ph idx="14"/>
          </p:nvPr>
        </p:nvSpPr>
        <p:spPr>
          <a:xfrm>
            <a:off x="3156439" y="504259"/>
            <a:ext cx="5564065" cy="620882"/>
          </a:xfrm>
        </p:spPr>
        <p:txBody>
          <a:bodyPr anchor="ctr"/>
          <a:lstStyle>
            <a:lvl1pPr>
              <a:defRPr sz="1200">
                <a:solidFill>
                  <a:schemeClr val="bg1"/>
                </a:solidFill>
              </a:defRPr>
            </a:lvl1pPr>
          </a:lstStyle>
          <a:p>
            <a:pPr lvl="0"/>
            <a:r>
              <a:rPr lang="en-US" dirty="0"/>
              <a:t>Click to edit Master text styles</a:t>
            </a:r>
          </a:p>
        </p:txBody>
      </p:sp>
      <p:sp>
        <p:nvSpPr>
          <p:cNvPr id="11" name="Content Placeholder 2"/>
          <p:cNvSpPr>
            <a:spLocks noGrp="1"/>
          </p:cNvSpPr>
          <p:nvPr>
            <p:ph idx="15"/>
          </p:nvPr>
        </p:nvSpPr>
        <p:spPr>
          <a:xfrm>
            <a:off x="5161085" y="1382485"/>
            <a:ext cx="3559419" cy="3254829"/>
          </a:xfrm>
        </p:spPr>
        <p:txBody>
          <a:bodyPr/>
          <a:lstStyle>
            <a:lvl1pPr>
              <a:lnSpc>
                <a:spcPct val="90000"/>
              </a:lnSpc>
              <a:spcBef>
                <a:spcPts val="383"/>
              </a:spcBef>
              <a:defRPr/>
            </a:lvl1pPr>
            <a:lvl2pPr>
              <a:lnSpc>
                <a:spcPct val="90000"/>
              </a:lnSpc>
              <a:spcBef>
                <a:spcPts val="383"/>
              </a:spcBef>
              <a:defRPr/>
            </a:lvl2pPr>
            <a:lvl3pPr>
              <a:lnSpc>
                <a:spcPct val="90000"/>
              </a:lnSpc>
              <a:spcBef>
                <a:spcPts val="383"/>
              </a:spcBef>
              <a:defRPr/>
            </a:lvl3pPr>
            <a:lvl4pPr>
              <a:lnSpc>
                <a:spcPct val="90000"/>
              </a:lnSpc>
              <a:spcBef>
                <a:spcPts val="383"/>
              </a:spcBef>
              <a:defRPr/>
            </a:lvl4pPr>
            <a:lvl5pPr>
              <a:lnSpc>
                <a:spcPct val="90000"/>
              </a:lnSpc>
              <a:spcBef>
                <a:spcPts val="383"/>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Content Placeholder 2"/>
          <p:cNvSpPr>
            <a:spLocks noGrp="1"/>
          </p:cNvSpPr>
          <p:nvPr>
            <p:ph idx="16"/>
          </p:nvPr>
        </p:nvSpPr>
        <p:spPr>
          <a:xfrm>
            <a:off x="367078" y="1390591"/>
            <a:ext cx="2195880" cy="106361"/>
          </a:xfrm>
        </p:spPr>
        <p:txBody>
          <a:bodyPr anchor="b"/>
          <a:lstStyle>
            <a:lvl1pPr>
              <a:defRPr sz="900" b="1">
                <a:solidFill>
                  <a:schemeClr val="bg1"/>
                </a:solidFill>
              </a:defRPr>
            </a:lvl1pPr>
          </a:lstStyle>
          <a:p>
            <a:pPr lvl="0"/>
            <a:r>
              <a:rPr lang="en-US" dirty="0"/>
              <a:t>Click to edit Master text styles</a:t>
            </a:r>
          </a:p>
        </p:txBody>
      </p:sp>
      <p:sp>
        <p:nvSpPr>
          <p:cNvPr id="13" name="Content Placeholder 2"/>
          <p:cNvSpPr>
            <a:spLocks noGrp="1"/>
          </p:cNvSpPr>
          <p:nvPr>
            <p:ph idx="17"/>
          </p:nvPr>
        </p:nvSpPr>
        <p:spPr>
          <a:xfrm>
            <a:off x="367078" y="3550861"/>
            <a:ext cx="2195880" cy="106361"/>
          </a:xfrm>
        </p:spPr>
        <p:txBody>
          <a:bodyPr anchor="b"/>
          <a:lstStyle>
            <a:lvl1pPr>
              <a:defRPr sz="900" b="1">
                <a:solidFill>
                  <a:schemeClr val="bg1"/>
                </a:solidFill>
              </a:defRPr>
            </a:lvl1pPr>
          </a:lstStyle>
          <a:p>
            <a:pPr lvl="0"/>
            <a:r>
              <a:rPr lang="en-US" dirty="0"/>
              <a:t>Click to edit Master text styles</a:t>
            </a:r>
          </a:p>
        </p:txBody>
      </p:sp>
      <p:sp>
        <p:nvSpPr>
          <p:cNvPr id="15" name="Footer Placeholder 4">
            <a:extLst>
              <a:ext uri="{FF2B5EF4-FFF2-40B4-BE49-F238E27FC236}">
                <a16:creationId xmlns:a16="http://schemas.microsoft.com/office/drawing/2014/main" id="{F56488F3-CC57-4DE5-98E1-47EA6B1FB31E}"/>
              </a:ext>
            </a:extLst>
          </p:cNvPr>
          <p:cNvSpPr>
            <a:spLocks noGrp="1"/>
          </p:cNvSpPr>
          <p:nvPr>
            <p:ph type="ftr" sz="quarter" idx="18"/>
          </p:nvPr>
        </p:nvSpPr>
        <p:spPr/>
        <p:txBody>
          <a:bodyPr/>
          <a:lstStyle>
            <a:lvl1pPr>
              <a:defRPr/>
            </a:lvl1pPr>
          </a:lstStyle>
          <a:p>
            <a:pPr>
              <a:defRPr/>
            </a:pPr>
            <a:r>
              <a:rPr lang="en-AU"/>
              <a:t>www.dransfield.com.au</a:t>
            </a:r>
          </a:p>
        </p:txBody>
      </p:sp>
      <p:sp>
        <p:nvSpPr>
          <p:cNvPr id="16" name="Slide Number Placeholder 5">
            <a:extLst>
              <a:ext uri="{FF2B5EF4-FFF2-40B4-BE49-F238E27FC236}">
                <a16:creationId xmlns:a16="http://schemas.microsoft.com/office/drawing/2014/main" id="{B43D7815-DC1D-4F1B-8126-95DA527B5664}"/>
              </a:ext>
            </a:extLst>
          </p:cNvPr>
          <p:cNvSpPr>
            <a:spLocks noGrp="1"/>
          </p:cNvSpPr>
          <p:nvPr>
            <p:ph type="sldNum" sz="quarter" idx="19"/>
          </p:nvPr>
        </p:nvSpPr>
        <p:spPr/>
        <p:txBody>
          <a:bodyPr/>
          <a:lstStyle>
            <a:lvl1pPr>
              <a:defRPr/>
            </a:lvl1pPr>
          </a:lstStyle>
          <a:p>
            <a:pPr>
              <a:defRPr/>
            </a:pPr>
            <a:fld id="{C1BAA02B-D3F7-4605-B706-2345AF471C2B}" type="slidenum">
              <a:rPr lang="en-AU" altLang="en-US"/>
              <a:pPr>
                <a:defRPr/>
              </a:pPr>
              <a:t>‹#›</a:t>
            </a:fld>
            <a:endParaRPr lang="en-AU" altLang="en-US" dirty="0"/>
          </a:p>
        </p:txBody>
      </p:sp>
    </p:spTree>
    <p:extLst>
      <p:ext uri="{BB962C8B-B14F-4D97-AF65-F5344CB8AC3E}">
        <p14:creationId xmlns:p14="http://schemas.microsoft.com/office/powerpoint/2010/main" val="3166152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5DC83C8-0506-4217-8EED-4DFEF3A29B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03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78E86AD-220D-48C9-AB02-435DBE13F425}"/>
              </a:ext>
            </a:extLst>
          </p:cNvPr>
          <p:cNvSpPr txBox="1">
            <a:spLocks noChangeArrowheads="1"/>
          </p:cNvSpPr>
          <p:nvPr userDrawn="1"/>
        </p:nvSpPr>
        <p:spPr bwMode="auto">
          <a:xfrm>
            <a:off x="387350" y="4751388"/>
            <a:ext cx="8731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Gotham" pitchFamily="2" charset="0"/>
              </a:defRPr>
            </a:lvl1pPr>
            <a:lvl2pPr marL="742950" indent="-285750">
              <a:defRPr>
                <a:solidFill>
                  <a:schemeClr val="tx1"/>
                </a:solidFill>
                <a:latin typeface="Gotham" pitchFamily="2" charset="0"/>
              </a:defRPr>
            </a:lvl2pPr>
            <a:lvl3pPr marL="1143000" indent="-228600">
              <a:defRPr>
                <a:solidFill>
                  <a:schemeClr val="tx1"/>
                </a:solidFill>
                <a:latin typeface="Gotham" pitchFamily="2" charset="0"/>
              </a:defRPr>
            </a:lvl3pPr>
            <a:lvl4pPr marL="1600200" indent="-228600">
              <a:defRPr>
                <a:solidFill>
                  <a:schemeClr val="tx1"/>
                </a:solidFill>
                <a:latin typeface="Gotham" pitchFamily="2" charset="0"/>
              </a:defRPr>
            </a:lvl4pPr>
            <a:lvl5pPr marL="2057400" indent="-228600">
              <a:defRPr>
                <a:solidFill>
                  <a:schemeClr val="tx1"/>
                </a:solidFill>
                <a:latin typeface="Gotham" pitchFamily="2" charset="0"/>
              </a:defRPr>
            </a:lvl5pPr>
            <a:lvl6pPr marL="2514600" indent="-228600" fontAlgn="base">
              <a:spcBef>
                <a:spcPct val="0"/>
              </a:spcBef>
              <a:spcAft>
                <a:spcPct val="0"/>
              </a:spcAft>
              <a:defRPr>
                <a:solidFill>
                  <a:schemeClr val="tx1"/>
                </a:solidFill>
                <a:latin typeface="Gotham" pitchFamily="2" charset="0"/>
              </a:defRPr>
            </a:lvl6pPr>
            <a:lvl7pPr marL="2971800" indent="-228600" fontAlgn="base">
              <a:spcBef>
                <a:spcPct val="0"/>
              </a:spcBef>
              <a:spcAft>
                <a:spcPct val="0"/>
              </a:spcAft>
              <a:defRPr>
                <a:solidFill>
                  <a:schemeClr val="tx1"/>
                </a:solidFill>
                <a:latin typeface="Gotham" pitchFamily="2" charset="0"/>
              </a:defRPr>
            </a:lvl7pPr>
            <a:lvl8pPr marL="3429000" indent="-228600" fontAlgn="base">
              <a:spcBef>
                <a:spcPct val="0"/>
              </a:spcBef>
              <a:spcAft>
                <a:spcPct val="0"/>
              </a:spcAft>
              <a:defRPr>
                <a:solidFill>
                  <a:schemeClr val="tx1"/>
                </a:solidFill>
                <a:latin typeface="Gotham" pitchFamily="2" charset="0"/>
              </a:defRPr>
            </a:lvl8pPr>
            <a:lvl9pPr marL="3886200" indent="-228600" fontAlgn="base">
              <a:spcBef>
                <a:spcPct val="0"/>
              </a:spcBef>
              <a:spcAft>
                <a:spcPct val="0"/>
              </a:spcAft>
              <a:defRPr>
                <a:solidFill>
                  <a:schemeClr val="tx1"/>
                </a:solidFill>
                <a:latin typeface="Gotham" pitchFamily="2" charset="0"/>
              </a:defRPr>
            </a:lvl9pPr>
          </a:lstStyle>
          <a:p>
            <a:pPr eaLnBrk="1" hangingPunct="1">
              <a:defRPr/>
            </a:pPr>
            <a:r>
              <a:rPr lang="en-US" altLang="en-US" sz="1400" dirty="0">
                <a:solidFill>
                  <a:schemeClr val="tx2"/>
                </a:solidFill>
                <a:latin typeface="BigNoodleTitling" pitchFamily="2" charset="0"/>
                <a:cs typeface="Arial" charset="0"/>
              </a:rPr>
              <a:t>P</a:t>
            </a:r>
            <a:endParaRPr lang="en-AU" altLang="en-US" sz="1400" dirty="0">
              <a:solidFill>
                <a:schemeClr val="tx2"/>
              </a:solidFill>
              <a:latin typeface="BigNoodleTitling" pitchFamily="2" charset="0"/>
              <a:cs typeface="Arial" charset="0"/>
            </a:endParaRPr>
          </a:p>
        </p:txBody>
      </p:sp>
      <p:sp>
        <p:nvSpPr>
          <p:cNvPr id="7" name="Picture Placeholder 6"/>
          <p:cNvSpPr>
            <a:spLocks noGrp="1"/>
          </p:cNvSpPr>
          <p:nvPr>
            <p:ph type="pic" sz="quarter" idx="13"/>
          </p:nvPr>
        </p:nvSpPr>
        <p:spPr>
          <a:xfrm>
            <a:off x="0" y="418535"/>
            <a:ext cx="2684585" cy="839332"/>
          </a:xfrm>
        </p:spPr>
        <p:txBody>
          <a:bodyPr rtlCol="0">
            <a:noAutofit/>
          </a:bodyPr>
          <a:lstStyle/>
          <a:p>
            <a:pPr lvl="0"/>
            <a:endParaRPr lang="en-AU" noProof="0" dirty="0"/>
          </a:p>
        </p:txBody>
      </p:sp>
      <p:sp>
        <p:nvSpPr>
          <p:cNvPr id="2" name="Title 1"/>
          <p:cNvSpPr>
            <a:spLocks noGrp="1"/>
          </p:cNvSpPr>
          <p:nvPr>
            <p:ph type="title"/>
          </p:nvPr>
        </p:nvSpPr>
        <p:spPr>
          <a:xfrm>
            <a:off x="340497" y="634283"/>
            <a:ext cx="2295102" cy="695966"/>
          </a:xfrm>
        </p:spPr>
        <p:txBody>
          <a:bodyPr/>
          <a:lstStyle>
            <a:lvl1pPr>
              <a:defRPr sz="3100">
                <a:solidFill>
                  <a:schemeClr val="bg1"/>
                </a:solidFill>
                <a:latin typeface="+mj-lt"/>
              </a:defRPr>
            </a:lvl1pPr>
          </a:lstStyle>
          <a:p>
            <a:r>
              <a:rPr lang="en-US" dirty="0"/>
              <a:t>Click to edit Master title style</a:t>
            </a:r>
            <a:endParaRPr lang="en-AU" dirty="0"/>
          </a:p>
        </p:txBody>
      </p:sp>
      <p:sp>
        <p:nvSpPr>
          <p:cNvPr id="10" name="Content Placeholder 2"/>
          <p:cNvSpPr>
            <a:spLocks noGrp="1"/>
          </p:cNvSpPr>
          <p:nvPr>
            <p:ph idx="14"/>
          </p:nvPr>
        </p:nvSpPr>
        <p:spPr>
          <a:xfrm>
            <a:off x="3156439" y="504259"/>
            <a:ext cx="5564065" cy="620882"/>
          </a:xfrm>
        </p:spPr>
        <p:txBody>
          <a:bodyPr anchor="ctr"/>
          <a:lstStyle>
            <a:lvl1pPr>
              <a:defRPr sz="1200">
                <a:solidFill>
                  <a:schemeClr val="bg1"/>
                </a:solidFill>
              </a:defRPr>
            </a:lvl1pPr>
          </a:lstStyle>
          <a:p>
            <a:pPr lvl="0"/>
            <a:r>
              <a:rPr lang="en-US" dirty="0"/>
              <a:t>Click to edit Master text styles</a:t>
            </a:r>
          </a:p>
        </p:txBody>
      </p:sp>
      <p:sp>
        <p:nvSpPr>
          <p:cNvPr id="11" name="Content Placeholder 2"/>
          <p:cNvSpPr>
            <a:spLocks noGrp="1"/>
          </p:cNvSpPr>
          <p:nvPr>
            <p:ph idx="15"/>
          </p:nvPr>
        </p:nvSpPr>
        <p:spPr>
          <a:xfrm>
            <a:off x="4712678" y="1382485"/>
            <a:ext cx="4007826" cy="3254829"/>
          </a:xfrm>
        </p:spPr>
        <p:txBody>
          <a:bodyPr/>
          <a:lstStyle>
            <a:lvl1pPr>
              <a:lnSpc>
                <a:spcPct val="90000"/>
              </a:lnSpc>
              <a:spcBef>
                <a:spcPts val="383"/>
              </a:spcBef>
              <a:defRPr/>
            </a:lvl1pPr>
            <a:lvl2pPr>
              <a:lnSpc>
                <a:spcPct val="90000"/>
              </a:lnSpc>
              <a:spcBef>
                <a:spcPts val="383"/>
              </a:spcBef>
              <a:defRPr/>
            </a:lvl2pPr>
            <a:lvl3pPr>
              <a:lnSpc>
                <a:spcPct val="90000"/>
              </a:lnSpc>
              <a:spcBef>
                <a:spcPts val="383"/>
              </a:spcBef>
              <a:defRPr/>
            </a:lvl3pPr>
            <a:lvl4pPr>
              <a:lnSpc>
                <a:spcPct val="90000"/>
              </a:lnSpc>
              <a:spcBef>
                <a:spcPts val="383"/>
              </a:spcBef>
              <a:defRPr/>
            </a:lvl4pPr>
            <a:lvl5pPr>
              <a:lnSpc>
                <a:spcPct val="90000"/>
              </a:lnSpc>
              <a:spcBef>
                <a:spcPts val="383"/>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4">
            <a:extLst>
              <a:ext uri="{FF2B5EF4-FFF2-40B4-BE49-F238E27FC236}">
                <a16:creationId xmlns:a16="http://schemas.microsoft.com/office/drawing/2014/main" id="{5502E14E-6F7D-4F55-A2D2-584B26185D18}"/>
              </a:ext>
            </a:extLst>
          </p:cNvPr>
          <p:cNvSpPr>
            <a:spLocks noGrp="1"/>
          </p:cNvSpPr>
          <p:nvPr>
            <p:ph type="ftr" sz="quarter" idx="16"/>
          </p:nvPr>
        </p:nvSpPr>
        <p:spPr/>
        <p:txBody>
          <a:bodyPr/>
          <a:lstStyle>
            <a:lvl1pPr>
              <a:defRPr/>
            </a:lvl1pPr>
          </a:lstStyle>
          <a:p>
            <a:pPr>
              <a:defRPr/>
            </a:pPr>
            <a:r>
              <a:rPr lang="en-AU"/>
              <a:t>www.dransfield.com.au</a:t>
            </a:r>
          </a:p>
        </p:txBody>
      </p:sp>
      <p:sp>
        <p:nvSpPr>
          <p:cNvPr id="12" name="Slide Number Placeholder 5">
            <a:extLst>
              <a:ext uri="{FF2B5EF4-FFF2-40B4-BE49-F238E27FC236}">
                <a16:creationId xmlns:a16="http://schemas.microsoft.com/office/drawing/2014/main" id="{E698C288-B4EA-49B2-87C8-81A1A5E390A6}"/>
              </a:ext>
            </a:extLst>
          </p:cNvPr>
          <p:cNvSpPr>
            <a:spLocks noGrp="1"/>
          </p:cNvSpPr>
          <p:nvPr>
            <p:ph type="sldNum" sz="quarter" idx="17"/>
          </p:nvPr>
        </p:nvSpPr>
        <p:spPr/>
        <p:txBody>
          <a:bodyPr/>
          <a:lstStyle>
            <a:lvl1pPr>
              <a:defRPr/>
            </a:lvl1pPr>
          </a:lstStyle>
          <a:p>
            <a:pPr>
              <a:defRPr/>
            </a:pPr>
            <a:fld id="{20DCEA12-E730-450F-A3EC-37C1B4796221}" type="slidenum">
              <a:rPr lang="en-AU" altLang="en-US"/>
              <a:pPr>
                <a:defRPr/>
              </a:pPr>
              <a:t>‹#›</a:t>
            </a:fld>
            <a:endParaRPr lang="en-AU" altLang="en-US" dirty="0"/>
          </a:p>
        </p:txBody>
      </p:sp>
    </p:spTree>
    <p:extLst>
      <p:ext uri="{BB962C8B-B14F-4D97-AF65-F5344CB8AC3E}">
        <p14:creationId xmlns:p14="http://schemas.microsoft.com/office/powerpoint/2010/main" val="2664250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630ACED-1F74-4649-BFAA-72B153ADD1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03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4F3C7DE-D67A-4D41-A1F7-292834A84252}"/>
              </a:ext>
            </a:extLst>
          </p:cNvPr>
          <p:cNvSpPr txBox="1">
            <a:spLocks noChangeArrowheads="1"/>
          </p:cNvSpPr>
          <p:nvPr userDrawn="1"/>
        </p:nvSpPr>
        <p:spPr bwMode="auto">
          <a:xfrm>
            <a:off x="387350" y="4751388"/>
            <a:ext cx="8731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Gotham" pitchFamily="2" charset="0"/>
              </a:defRPr>
            </a:lvl1pPr>
            <a:lvl2pPr marL="742950" indent="-285750">
              <a:defRPr>
                <a:solidFill>
                  <a:schemeClr val="tx1"/>
                </a:solidFill>
                <a:latin typeface="Gotham" pitchFamily="2" charset="0"/>
              </a:defRPr>
            </a:lvl2pPr>
            <a:lvl3pPr marL="1143000" indent="-228600">
              <a:defRPr>
                <a:solidFill>
                  <a:schemeClr val="tx1"/>
                </a:solidFill>
                <a:latin typeface="Gotham" pitchFamily="2" charset="0"/>
              </a:defRPr>
            </a:lvl3pPr>
            <a:lvl4pPr marL="1600200" indent="-228600">
              <a:defRPr>
                <a:solidFill>
                  <a:schemeClr val="tx1"/>
                </a:solidFill>
                <a:latin typeface="Gotham" pitchFamily="2" charset="0"/>
              </a:defRPr>
            </a:lvl4pPr>
            <a:lvl5pPr marL="2057400" indent="-228600">
              <a:defRPr>
                <a:solidFill>
                  <a:schemeClr val="tx1"/>
                </a:solidFill>
                <a:latin typeface="Gotham" pitchFamily="2" charset="0"/>
              </a:defRPr>
            </a:lvl5pPr>
            <a:lvl6pPr marL="2514600" indent="-228600" fontAlgn="base">
              <a:spcBef>
                <a:spcPct val="0"/>
              </a:spcBef>
              <a:spcAft>
                <a:spcPct val="0"/>
              </a:spcAft>
              <a:defRPr>
                <a:solidFill>
                  <a:schemeClr val="tx1"/>
                </a:solidFill>
                <a:latin typeface="Gotham" pitchFamily="2" charset="0"/>
              </a:defRPr>
            </a:lvl6pPr>
            <a:lvl7pPr marL="2971800" indent="-228600" fontAlgn="base">
              <a:spcBef>
                <a:spcPct val="0"/>
              </a:spcBef>
              <a:spcAft>
                <a:spcPct val="0"/>
              </a:spcAft>
              <a:defRPr>
                <a:solidFill>
                  <a:schemeClr val="tx1"/>
                </a:solidFill>
                <a:latin typeface="Gotham" pitchFamily="2" charset="0"/>
              </a:defRPr>
            </a:lvl7pPr>
            <a:lvl8pPr marL="3429000" indent="-228600" fontAlgn="base">
              <a:spcBef>
                <a:spcPct val="0"/>
              </a:spcBef>
              <a:spcAft>
                <a:spcPct val="0"/>
              </a:spcAft>
              <a:defRPr>
                <a:solidFill>
                  <a:schemeClr val="tx1"/>
                </a:solidFill>
                <a:latin typeface="Gotham" pitchFamily="2" charset="0"/>
              </a:defRPr>
            </a:lvl8pPr>
            <a:lvl9pPr marL="3886200" indent="-228600" fontAlgn="base">
              <a:spcBef>
                <a:spcPct val="0"/>
              </a:spcBef>
              <a:spcAft>
                <a:spcPct val="0"/>
              </a:spcAft>
              <a:defRPr>
                <a:solidFill>
                  <a:schemeClr val="tx1"/>
                </a:solidFill>
                <a:latin typeface="Gotham" pitchFamily="2" charset="0"/>
              </a:defRPr>
            </a:lvl9pPr>
          </a:lstStyle>
          <a:p>
            <a:pPr eaLnBrk="1" hangingPunct="1">
              <a:defRPr/>
            </a:pPr>
            <a:r>
              <a:rPr lang="en-US" altLang="en-US" sz="1400" dirty="0">
                <a:solidFill>
                  <a:schemeClr val="tx2"/>
                </a:solidFill>
                <a:latin typeface="BigNoodleTitling" pitchFamily="2" charset="0"/>
                <a:cs typeface="Arial" charset="0"/>
              </a:rPr>
              <a:t>P</a:t>
            </a:r>
            <a:endParaRPr lang="en-AU" altLang="en-US" sz="1400" dirty="0">
              <a:solidFill>
                <a:schemeClr val="tx2"/>
              </a:solidFill>
              <a:latin typeface="BigNoodleTitling" pitchFamily="2" charset="0"/>
              <a:cs typeface="Arial" charset="0"/>
            </a:endParaRPr>
          </a:p>
        </p:txBody>
      </p:sp>
      <p:sp>
        <p:nvSpPr>
          <p:cNvPr id="3" name="Content Placeholder 2"/>
          <p:cNvSpPr>
            <a:spLocks noGrp="1"/>
          </p:cNvSpPr>
          <p:nvPr>
            <p:ph idx="1"/>
          </p:nvPr>
        </p:nvSpPr>
        <p:spPr>
          <a:xfrm>
            <a:off x="3243608" y="1382485"/>
            <a:ext cx="5476894" cy="3254829"/>
          </a:xfrm>
        </p:spPr>
        <p:txBody>
          <a:bodyPr/>
          <a:lstStyle>
            <a:lvl1pPr>
              <a:lnSpc>
                <a:spcPct val="110000"/>
              </a:lnSpc>
              <a:defRPr/>
            </a:lvl1pPr>
            <a:lvl2pPr>
              <a:lnSpc>
                <a:spcPct val="110000"/>
              </a:lnSpc>
              <a:defRPr/>
            </a:lvl2pPr>
            <a:lvl3pPr>
              <a:lnSpc>
                <a:spcPct val="110000"/>
              </a:lnSpc>
              <a:buClrTx/>
              <a:defRPr/>
            </a:lvl3pPr>
            <a:lvl4pPr>
              <a:lnSpc>
                <a:spcPct val="110000"/>
              </a:lnSpc>
              <a:defRPr/>
            </a:lvl4pPr>
            <a:lvl5pPr>
              <a:lnSpc>
                <a:spcPct val="11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itle 1"/>
          <p:cNvSpPr>
            <a:spLocks noGrp="1"/>
          </p:cNvSpPr>
          <p:nvPr>
            <p:ph type="title"/>
          </p:nvPr>
        </p:nvSpPr>
        <p:spPr>
          <a:xfrm>
            <a:off x="422031" y="490591"/>
            <a:ext cx="8298473" cy="695966"/>
          </a:xfrm>
        </p:spPr>
        <p:txBody>
          <a:bodyPr/>
          <a:lstStyle>
            <a:lvl1pPr>
              <a:lnSpc>
                <a:spcPct val="70000"/>
              </a:lnSpc>
              <a:defRPr sz="4100">
                <a:solidFill>
                  <a:schemeClr val="accent1"/>
                </a:solidFill>
                <a:latin typeface="+mj-lt"/>
              </a:defRPr>
            </a:lvl1pPr>
          </a:lstStyle>
          <a:p>
            <a:r>
              <a:rPr lang="en-US" dirty="0"/>
              <a:t>Click to edit Master title style</a:t>
            </a:r>
            <a:endParaRPr lang="en-AU" dirty="0"/>
          </a:p>
        </p:txBody>
      </p:sp>
      <p:sp>
        <p:nvSpPr>
          <p:cNvPr id="17" name="Content Placeholder 2"/>
          <p:cNvSpPr>
            <a:spLocks noGrp="1"/>
          </p:cNvSpPr>
          <p:nvPr>
            <p:ph idx="13"/>
          </p:nvPr>
        </p:nvSpPr>
        <p:spPr>
          <a:xfrm>
            <a:off x="422031" y="1382486"/>
            <a:ext cx="2012791" cy="3133997"/>
          </a:xfrm>
        </p:spPr>
        <p:txBody>
          <a:bodyPr/>
          <a:lstStyle>
            <a:lvl1pPr>
              <a:lnSpc>
                <a:spcPct val="110000"/>
              </a:lnSpc>
              <a:defRPr b="1">
                <a:solidFill>
                  <a:schemeClr val="bg1"/>
                </a:solidFill>
              </a:defRPr>
            </a:lvl1pPr>
            <a:lvl2pPr>
              <a:lnSpc>
                <a:spcPct val="110000"/>
              </a:lnSpc>
              <a:defRPr b="1">
                <a:solidFill>
                  <a:schemeClr val="bg1"/>
                </a:solidFill>
              </a:defRPr>
            </a:lvl2pPr>
            <a:lvl3pPr>
              <a:lnSpc>
                <a:spcPct val="110000"/>
              </a:lnSpc>
              <a:defRPr b="1">
                <a:solidFill>
                  <a:schemeClr val="bg1"/>
                </a:solidFill>
              </a:defRPr>
            </a:lvl3pPr>
            <a:lvl4pPr>
              <a:lnSpc>
                <a:spcPct val="110000"/>
              </a:lnSpc>
              <a:defRPr b="1">
                <a:solidFill>
                  <a:schemeClr val="bg1"/>
                </a:solidFill>
              </a:defRPr>
            </a:lvl4pPr>
            <a:lvl5pPr>
              <a:lnSpc>
                <a:spcPct val="110000"/>
              </a:lnSpc>
              <a:defRPr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Footer Placeholder 4">
            <a:extLst>
              <a:ext uri="{FF2B5EF4-FFF2-40B4-BE49-F238E27FC236}">
                <a16:creationId xmlns:a16="http://schemas.microsoft.com/office/drawing/2014/main" id="{73BE4AD0-1028-49C1-A0AA-447B1542D61D}"/>
              </a:ext>
            </a:extLst>
          </p:cNvPr>
          <p:cNvSpPr>
            <a:spLocks noGrp="1"/>
          </p:cNvSpPr>
          <p:nvPr>
            <p:ph type="ftr" sz="quarter" idx="14"/>
          </p:nvPr>
        </p:nvSpPr>
        <p:spPr/>
        <p:txBody>
          <a:bodyPr/>
          <a:lstStyle>
            <a:lvl1pPr>
              <a:defRPr/>
            </a:lvl1pPr>
          </a:lstStyle>
          <a:p>
            <a:pPr>
              <a:defRPr/>
            </a:pPr>
            <a:r>
              <a:rPr lang="en-AU"/>
              <a:t>www.dransfield.com.au</a:t>
            </a:r>
          </a:p>
        </p:txBody>
      </p:sp>
      <p:sp>
        <p:nvSpPr>
          <p:cNvPr id="8" name="Slide Number Placeholder 5">
            <a:extLst>
              <a:ext uri="{FF2B5EF4-FFF2-40B4-BE49-F238E27FC236}">
                <a16:creationId xmlns:a16="http://schemas.microsoft.com/office/drawing/2014/main" id="{79666BEB-62C9-4688-975B-A4752C7CA0AC}"/>
              </a:ext>
            </a:extLst>
          </p:cNvPr>
          <p:cNvSpPr>
            <a:spLocks noGrp="1"/>
          </p:cNvSpPr>
          <p:nvPr>
            <p:ph type="sldNum" sz="quarter" idx="15"/>
          </p:nvPr>
        </p:nvSpPr>
        <p:spPr/>
        <p:txBody>
          <a:bodyPr/>
          <a:lstStyle>
            <a:lvl1pPr>
              <a:defRPr/>
            </a:lvl1pPr>
          </a:lstStyle>
          <a:p>
            <a:pPr>
              <a:defRPr/>
            </a:pPr>
            <a:fld id="{B62C5688-FFB6-4C6F-BB2B-DB1FC30DC1C9}" type="slidenum">
              <a:rPr lang="en-AU" altLang="en-US"/>
              <a:pPr>
                <a:defRPr/>
              </a:pPr>
              <a:t>‹#›</a:t>
            </a:fld>
            <a:endParaRPr lang="en-AU" altLang="en-US" dirty="0"/>
          </a:p>
        </p:txBody>
      </p:sp>
    </p:spTree>
    <p:extLst>
      <p:ext uri="{BB962C8B-B14F-4D97-AF65-F5344CB8AC3E}">
        <p14:creationId xmlns:p14="http://schemas.microsoft.com/office/powerpoint/2010/main" val="2182661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E8855D5-6A03-4120-BD5D-E612247325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03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2D8BC46-169C-4962-998F-479516351612}"/>
              </a:ext>
            </a:extLst>
          </p:cNvPr>
          <p:cNvSpPr txBox="1">
            <a:spLocks noChangeArrowheads="1"/>
          </p:cNvSpPr>
          <p:nvPr userDrawn="1"/>
        </p:nvSpPr>
        <p:spPr bwMode="auto">
          <a:xfrm>
            <a:off x="387350" y="4751388"/>
            <a:ext cx="8731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Gotham" pitchFamily="2" charset="0"/>
              </a:defRPr>
            </a:lvl1pPr>
            <a:lvl2pPr marL="742950" indent="-285750">
              <a:defRPr>
                <a:solidFill>
                  <a:schemeClr val="tx1"/>
                </a:solidFill>
                <a:latin typeface="Gotham" pitchFamily="2" charset="0"/>
              </a:defRPr>
            </a:lvl2pPr>
            <a:lvl3pPr marL="1143000" indent="-228600">
              <a:defRPr>
                <a:solidFill>
                  <a:schemeClr val="tx1"/>
                </a:solidFill>
                <a:latin typeface="Gotham" pitchFamily="2" charset="0"/>
              </a:defRPr>
            </a:lvl3pPr>
            <a:lvl4pPr marL="1600200" indent="-228600">
              <a:defRPr>
                <a:solidFill>
                  <a:schemeClr val="tx1"/>
                </a:solidFill>
                <a:latin typeface="Gotham" pitchFamily="2" charset="0"/>
              </a:defRPr>
            </a:lvl4pPr>
            <a:lvl5pPr marL="2057400" indent="-228600">
              <a:defRPr>
                <a:solidFill>
                  <a:schemeClr val="tx1"/>
                </a:solidFill>
                <a:latin typeface="Gotham" pitchFamily="2" charset="0"/>
              </a:defRPr>
            </a:lvl5pPr>
            <a:lvl6pPr marL="2514600" indent="-228600" fontAlgn="base">
              <a:spcBef>
                <a:spcPct val="0"/>
              </a:spcBef>
              <a:spcAft>
                <a:spcPct val="0"/>
              </a:spcAft>
              <a:defRPr>
                <a:solidFill>
                  <a:schemeClr val="tx1"/>
                </a:solidFill>
                <a:latin typeface="Gotham" pitchFamily="2" charset="0"/>
              </a:defRPr>
            </a:lvl6pPr>
            <a:lvl7pPr marL="2971800" indent="-228600" fontAlgn="base">
              <a:spcBef>
                <a:spcPct val="0"/>
              </a:spcBef>
              <a:spcAft>
                <a:spcPct val="0"/>
              </a:spcAft>
              <a:defRPr>
                <a:solidFill>
                  <a:schemeClr val="tx1"/>
                </a:solidFill>
                <a:latin typeface="Gotham" pitchFamily="2" charset="0"/>
              </a:defRPr>
            </a:lvl7pPr>
            <a:lvl8pPr marL="3429000" indent="-228600" fontAlgn="base">
              <a:spcBef>
                <a:spcPct val="0"/>
              </a:spcBef>
              <a:spcAft>
                <a:spcPct val="0"/>
              </a:spcAft>
              <a:defRPr>
                <a:solidFill>
                  <a:schemeClr val="tx1"/>
                </a:solidFill>
                <a:latin typeface="Gotham" pitchFamily="2" charset="0"/>
              </a:defRPr>
            </a:lvl8pPr>
            <a:lvl9pPr marL="3886200" indent="-228600" fontAlgn="base">
              <a:spcBef>
                <a:spcPct val="0"/>
              </a:spcBef>
              <a:spcAft>
                <a:spcPct val="0"/>
              </a:spcAft>
              <a:defRPr>
                <a:solidFill>
                  <a:schemeClr val="tx1"/>
                </a:solidFill>
                <a:latin typeface="Gotham" pitchFamily="2" charset="0"/>
              </a:defRPr>
            </a:lvl9pPr>
          </a:lstStyle>
          <a:p>
            <a:pPr eaLnBrk="1" hangingPunct="1">
              <a:defRPr/>
            </a:pPr>
            <a:r>
              <a:rPr lang="en-US" altLang="en-US" sz="1400" dirty="0">
                <a:solidFill>
                  <a:schemeClr val="tx2"/>
                </a:solidFill>
                <a:latin typeface="BigNoodleTitling" pitchFamily="2" charset="0"/>
                <a:cs typeface="Arial" charset="0"/>
              </a:rPr>
              <a:t>P</a:t>
            </a:r>
            <a:endParaRPr lang="en-AU" altLang="en-US" sz="1400" dirty="0">
              <a:solidFill>
                <a:schemeClr val="tx2"/>
              </a:solidFill>
              <a:latin typeface="BigNoodleTitling" pitchFamily="2" charset="0"/>
              <a:cs typeface="Arial" charset="0"/>
            </a:endParaRPr>
          </a:p>
        </p:txBody>
      </p:sp>
      <p:sp>
        <p:nvSpPr>
          <p:cNvPr id="3" name="Content Placeholder 2"/>
          <p:cNvSpPr>
            <a:spLocks noGrp="1"/>
          </p:cNvSpPr>
          <p:nvPr>
            <p:ph idx="1"/>
          </p:nvPr>
        </p:nvSpPr>
        <p:spPr>
          <a:xfrm>
            <a:off x="422031" y="1382485"/>
            <a:ext cx="8298472" cy="325482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itle 1"/>
          <p:cNvSpPr>
            <a:spLocks noGrp="1"/>
          </p:cNvSpPr>
          <p:nvPr>
            <p:ph type="title"/>
          </p:nvPr>
        </p:nvSpPr>
        <p:spPr>
          <a:xfrm>
            <a:off x="422031" y="490591"/>
            <a:ext cx="8298473" cy="695966"/>
          </a:xfrm>
        </p:spPr>
        <p:txBody>
          <a:bodyPr/>
          <a:lstStyle>
            <a:lvl1pPr>
              <a:lnSpc>
                <a:spcPct val="70000"/>
              </a:lnSpc>
              <a:defRPr sz="4100">
                <a:solidFill>
                  <a:schemeClr val="accent1"/>
                </a:solidFill>
                <a:latin typeface="+mj-lt"/>
              </a:defRPr>
            </a:lvl1pPr>
          </a:lstStyle>
          <a:p>
            <a:r>
              <a:rPr lang="en-US" dirty="0"/>
              <a:t>Click to edit Master title style</a:t>
            </a:r>
            <a:endParaRPr lang="en-AU" dirty="0"/>
          </a:p>
        </p:txBody>
      </p:sp>
      <p:sp>
        <p:nvSpPr>
          <p:cNvPr id="6" name="Footer Placeholder 4">
            <a:extLst>
              <a:ext uri="{FF2B5EF4-FFF2-40B4-BE49-F238E27FC236}">
                <a16:creationId xmlns:a16="http://schemas.microsoft.com/office/drawing/2014/main" id="{93F81570-DEA7-46FA-8F10-599E98937C74}"/>
              </a:ext>
            </a:extLst>
          </p:cNvPr>
          <p:cNvSpPr>
            <a:spLocks noGrp="1"/>
          </p:cNvSpPr>
          <p:nvPr>
            <p:ph type="ftr" sz="quarter" idx="10"/>
          </p:nvPr>
        </p:nvSpPr>
        <p:spPr/>
        <p:txBody>
          <a:bodyPr/>
          <a:lstStyle>
            <a:lvl1pPr>
              <a:defRPr/>
            </a:lvl1pPr>
          </a:lstStyle>
          <a:p>
            <a:pPr>
              <a:defRPr/>
            </a:pPr>
            <a:r>
              <a:rPr lang="en-AU"/>
              <a:t>www.dransfield.com.au</a:t>
            </a:r>
          </a:p>
        </p:txBody>
      </p:sp>
      <p:sp>
        <p:nvSpPr>
          <p:cNvPr id="7" name="Slide Number Placeholder 5">
            <a:extLst>
              <a:ext uri="{FF2B5EF4-FFF2-40B4-BE49-F238E27FC236}">
                <a16:creationId xmlns:a16="http://schemas.microsoft.com/office/drawing/2014/main" id="{9C493FD5-40FE-4F14-9A5C-F47E731D97CF}"/>
              </a:ext>
            </a:extLst>
          </p:cNvPr>
          <p:cNvSpPr>
            <a:spLocks noGrp="1"/>
          </p:cNvSpPr>
          <p:nvPr>
            <p:ph type="sldNum" sz="quarter" idx="11"/>
          </p:nvPr>
        </p:nvSpPr>
        <p:spPr/>
        <p:txBody>
          <a:bodyPr/>
          <a:lstStyle>
            <a:lvl1pPr>
              <a:defRPr/>
            </a:lvl1pPr>
          </a:lstStyle>
          <a:p>
            <a:pPr>
              <a:defRPr/>
            </a:pPr>
            <a:fld id="{D1DB60C7-0E5F-4F0E-BCCE-75A67B1B191A}" type="slidenum">
              <a:rPr lang="en-AU" altLang="en-US"/>
              <a:pPr>
                <a:defRPr/>
              </a:pPr>
              <a:t>‹#›</a:t>
            </a:fld>
            <a:endParaRPr lang="en-AU" altLang="en-US" dirty="0"/>
          </a:p>
        </p:txBody>
      </p:sp>
    </p:spTree>
    <p:extLst>
      <p:ext uri="{BB962C8B-B14F-4D97-AF65-F5344CB8AC3E}">
        <p14:creationId xmlns:p14="http://schemas.microsoft.com/office/powerpoint/2010/main" val="993335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83A5DCB-BE3D-43E7-9906-17360679D422}"/>
              </a:ext>
            </a:extLst>
          </p:cNvPr>
          <p:cNvSpPr>
            <a:spLocks noGrp="1"/>
          </p:cNvSpPr>
          <p:nvPr>
            <p:ph type="dt" sz="half" idx="10"/>
          </p:nvPr>
        </p:nvSpPr>
        <p:spPr>
          <a:xfrm>
            <a:off x="0" y="0"/>
            <a:ext cx="0" cy="0"/>
          </a:xfrm>
        </p:spPr>
        <p:txBody>
          <a:bodyPr/>
          <a:lstStyle>
            <a:lvl1pPr>
              <a:defRPr>
                <a:latin typeface="Gotham" charset="0"/>
              </a:defRPr>
            </a:lvl1pPr>
          </a:lstStyle>
          <a:p>
            <a:pPr>
              <a:defRPr/>
            </a:pPr>
            <a:fld id="{726DE470-7EC7-4F2F-8B6F-3F20F50F5D79}" type="datetimeFigureOut">
              <a:rPr lang="en-AU"/>
              <a:pPr>
                <a:defRPr/>
              </a:pPr>
              <a:t>22/01/2019</a:t>
            </a:fld>
            <a:endParaRPr lang="en-AU" dirty="0"/>
          </a:p>
        </p:txBody>
      </p:sp>
      <p:sp>
        <p:nvSpPr>
          <p:cNvPr id="5" name="Footer Placeholder 4">
            <a:extLst>
              <a:ext uri="{FF2B5EF4-FFF2-40B4-BE49-F238E27FC236}">
                <a16:creationId xmlns:a16="http://schemas.microsoft.com/office/drawing/2014/main" id="{B2C0A3B1-587B-4F68-9077-11EC24C36B1D}"/>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0B47DF7C-7B51-4E69-838E-5B1F90B46176}"/>
              </a:ext>
            </a:extLst>
          </p:cNvPr>
          <p:cNvSpPr>
            <a:spLocks noGrp="1"/>
          </p:cNvSpPr>
          <p:nvPr>
            <p:ph type="sldNum" sz="quarter" idx="12"/>
          </p:nvPr>
        </p:nvSpPr>
        <p:spPr/>
        <p:txBody>
          <a:bodyPr/>
          <a:lstStyle>
            <a:lvl1pPr>
              <a:defRPr/>
            </a:lvl1pPr>
          </a:lstStyle>
          <a:p>
            <a:pPr>
              <a:defRPr/>
            </a:pPr>
            <a:fld id="{51960E6A-4EB8-4497-BC61-DC3972A38F38}" type="slidenum">
              <a:rPr lang="en-AU"/>
              <a:pPr>
                <a:defRPr/>
              </a:pPr>
              <a:t>‹#›</a:t>
            </a:fld>
            <a:endParaRPr lang="en-AU" dirty="0"/>
          </a:p>
        </p:txBody>
      </p:sp>
    </p:spTree>
    <p:extLst>
      <p:ext uri="{BB962C8B-B14F-4D97-AF65-F5344CB8AC3E}">
        <p14:creationId xmlns:p14="http://schemas.microsoft.com/office/powerpoint/2010/main" val="2766613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617DF92-CD62-4FFC-9967-C5312746C8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9788" y="4762500"/>
            <a:ext cx="4000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
            <a:extLst>
              <a:ext uri="{FF2B5EF4-FFF2-40B4-BE49-F238E27FC236}">
                <a16:creationId xmlns:a16="http://schemas.microsoft.com/office/drawing/2014/main" id="{E9D7D972-C479-4569-9D07-7746ED235D56}"/>
              </a:ext>
            </a:extLst>
          </p:cNvPr>
          <p:cNvGrpSpPr>
            <a:grpSpLocks/>
          </p:cNvGrpSpPr>
          <p:nvPr userDrawn="1"/>
        </p:nvGrpSpPr>
        <p:grpSpPr bwMode="auto">
          <a:xfrm>
            <a:off x="0" y="0"/>
            <a:ext cx="9144000" cy="742950"/>
            <a:chOff x="0" y="0"/>
            <a:chExt cx="9144000" cy="990600"/>
          </a:xfrm>
        </p:grpSpPr>
        <p:sp>
          <p:nvSpPr>
            <p:cNvPr id="5" name="Rectangle 4">
              <a:extLst>
                <a:ext uri="{FF2B5EF4-FFF2-40B4-BE49-F238E27FC236}">
                  <a16:creationId xmlns:a16="http://schemas.microsoft.com/office/drawing/2014/main" id="{903C00A1-8762-44AA-A1FB-20E4C8745330}"/>
                </a:ext>
              </a:extLst>
            </p:cNvPr>
            <p:cNvSpPr/>
            <p:nvPr userDrawn="1"/>
          </p:nvSpPr>
          <p:spPr>
            <a:xfrm>
              <a:off x="0" y="0"/>
              <a:ext cx="9144000" cy="990600"/>
            </a:xfrm>
            <a:prstGeom prst="rect">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pic>
          <p:nvPicPr>
            <p:cNvPr id="6" name="Picture 10">
              <a:extLst>
                <a:ext uri="{FF2B5EF4-FFF2-40B4-BE49-F238E27FC236}">
                  <a16:creationId xmlns:a16="http://schemas.microsoft.com/office/drawing/2014/main" id="{E2E6F7C0-1302-4B50-8B30-34A24F508A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64" y="152400"/>
              <a:ext cx="1620000" cy="71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 name="Straight Connector 6">
            <a:extLst>
              <a:ext uri="{FF2B5EF4-FFF2-40B4-BE49-F238E27FC236}">
                <a16:creationId xmlns:a16="http://schemas.microsoft.com/office/drawing/2014/main" id="{BFC039D4-1887-4296-81DB-9B65A5746D46}"/>
              </a:ext>
            </a:extLst>
          </p:cNvPr>
          <p:cNvCxnSpPr/>
          <p:nvPr userDrawn="1"/>
        </p:nvCxnSpPr>
        <p:spPr>
          <a:xfrm>
            <a:off x="323850" y="4873625"/>
            <a:ext cx="792003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63372FB5-B97A-4822-86F4-94A2C6154774}"/>
              </a:ext>
            </a:extLst>
          </p:cNvPr>
          <p:cNvSpPr txBox="1"/>
          <p:nvPr userDrawn="1"/>
        </p:nvSpPr>
        <p:spPr>
          <a:xfrm>
            <a:off x="900113" y="4938713"/>
            <a:ext cx="2819400" cy="120650"/>
          </a:xfrm>
          <a:prstGeom prst="rect">
            <a:avLst/>
          </a:prstGeom>
          <a:noFill/>
        </p:spPr>
        <p:txBody>
          <a:bodyPr lIns="0" tIns="0" rIns="0" bIns="0" anchor="b">
            <a:spAutoFit/>
          </a:bodyPr>
          <a:lstStyle/>
          <a:p>
            <a:pPr>
              <a:defRPr/>
            </a:pPr>
            <a:r>
              <a:rPr lang="en-GB" sz="788" i="1" dirty="0">
                <a:latin typeface="Helvetica" panose="020B0604020202020204" pitchFamily="34" charset="0"/>
                <a:cs typeface="Helvetica" panose="020B0604020202020204" pitchFamily="34" charset="0"/>
              </a:rPr>
              <a:t>Trust, Integrity, Commitment</a:t>
            </a:r>
          </a:p>
        </p:txBody>
      </p:sp>
      <p:pic>
        <p:nvPicPr>
          <p:cNvPr id="9" name="Picture 13">
            <a:extLst>
              <a:ext uri="{FF2B5EF4-FFF2-40B4-BE49-F238E27FC236}">
                <a16:creationId xmlns:a16="http://schemas.microsoft.com/office/drawing/2014/main" id="{5D94D02D-A050-4623-A936-4AFB10099B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6168" t="11353" r="3886" b="3900"/>
          <a:stretch>
            <a:fillRect/>
          </a:stretch>
        </p:blipFill>
        <p:spPr bwMode="auto">
          <a:xfrm>
            <a:off x="8250238" y="26988"/>
            <a:ext cx="6238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extLst>
              <a:ext uri="{FF2B5EF4-FFF2-40B4-BE49-F238E27FC236}">
                <a16:creationId xmlns:a16="http://schemas.microsoft.com/office/drawing/2014/main" id="{266DF8F5-2671-4744-84C1-4EA7994EDC4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3625" t="19679" r="23615" b="37480"/>
          <a:stretch>
            <a:fillRect/>
          </a:stretch>
        </p:blipFill>
        <p:spPr bwMode="auto">
          <a:xfrm>
            <a:off x="8240713" y="369888"/>
            <a:ext cx="6365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1743563" y="290683"/>
            <a:ext cx="5940000" cy="161583"/>
          </a:xfrm>
          <a:prstGeom prst="rect">
            <a:avLst/>
          </a:prstGeom>
        </p:spPr>
        <p:txBody>
          <a:bodyPr lIns="36000" rIns="36000" anchor="ctr">
            <a:spAutoFit/>
          </a:bodyPr>
          <a:lstStyle>
            <a:lvl1pPr algn="just">
              <a:defRPr sz="1050" b="0" cap="all" baseline="0">
                <a:solidFill>
                  <a:schemeClr val="bg1"/>
                </a:solidFill>
                <a:latin typeface="Sylfaen" panose="010A0502050306030303" pitchFamily="18" charset="0"/>
              </a:defRPr>
            </a:lvl1pPr>
          </a:lstStyle>
          <a:p>
            <a:r>
              <a:rPr lang="en-US"/>
              <a:t>Click to edit Master title style</a:t>
            </a:r>
            <a:endParaRPr lang="en-US" dirty="0"/>
          </a:p>
        </p:txBody>
      </p:sp>
      <p:sp>
        <p:nvSpPr>
          <p:cNvPr id="11" name="Slide Number Placeholder 3">
            <a:extLst>
              <a:ext uri="{FF2B5EF4-FFF2-40B4-BE49-F238E27FC236}">
                <a16:creationId xmlns:a16="http://schemas.microsoft.com/office/drawing/2014/main" id="{FAFE1DFF-62DB-4BDF-A70A-2426270C75A2}"/>
              </a:ext>
            </a:extLst>
          </p:cNvPr>
          <p:cNvSpPr>
            <a:spLocks noGrp="1"/>
          </p:cNvSpPr>
          <p:nvPr>
            <p:ph type="sldNum" sz="quarter" idx="10"/>
          </p:nvPr>
        </p:nvSpPr>
        <p:spPr>
          <a:xfrm>
            <a:off x="323850" y="4938713"/>
            <a:ext cx="503238" cy="120650"/>
          </a:xfrm>
        </p:spPr>
        <p:txBody>
          <a:bodyPr lIns="36000" rtlCol="0" anchor="b">
            <a:spAutoFit/>
          </a:bodyPr>
          <a:lstStyle>
            <a:lvl1pPr algn="l">
              <a:defRPr lang="en-US" sz="788" i="0">
                <a:solidFill>
                  <a:schemeClr val="tx1"/>
                </a:solidFill>
                <a:latin typeface="Helvetica" panose="020B0604020202020204" pitchFamily="34" charset="0"/>
                <a:cs typeface="Helvetica" panose="020B0604020202020204" pitchFamily="34" charset="0"/>
              </a:defRPr>
            </a:lvl1pPr>
          </a:lstStyle>
          <a:p>
            <a:pPr>
              <a:defRPr/>
            </a:pPr>
            <a:fld id="{F563A8E5-9457-4CD3-8861-945D2C742236}" type="slidenum">
              <a:rPr lang="en-GB"/>
              <a:pPr>
                <a:defRPr/>
              </a:pPr>
              <a:t>‹#›</a:t>
            </a:fld>
            <a:endParaRPr lang="en-GB" dirty="0"/>
          </a:p>
        </p:txBody>
      </p:sp>
    </p:spTree>
    <p:extLst>
      <p:ext uri="{BB962C8B-B14F-4D97-AF65-F5344CB8AC3E}">
        <p14:creationId xmlns:p14="http://schemas.microsoft.com/office/powerpoint/2010/main" val="329372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5EC318A-4FF1-4035-98ED-3443E122D5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9788" y="4762500"/>
            <a:ext cx="4000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7">
            <a:extLst>
              <a:ext uri="{FF2B5EF4-FFF2-40B4-BE49-F238E27FC236}">
                <a16:creationId xmlns:a16="http://schemas.microsoft.com/office/drawing/2014/main" id="{E416A723-72C0-4EDC-A8C5-2BC5D99E9503}"/>
              </a:ext>
            </a:extLst>
          </p:cNvPr>
          <p:cNvGrpSpPr>
            <a:grpSpLocks/>
          </p:cNvGrpSpPr>
          <p:nvPr userDrawn="1"/>
        </p:nvGrpSpPr>
        <p:grpSpPr bwMode="auto">
          <a:xfrm>
            <a:off x="0" y="0"/>
            <a:ext cx="9144000" cy="742950"/>
            <a:chOff x="0" y="0"/>
            <a:chExt cx="9144000" cy="990600"/>
          </a:xfrm>
        </p:grpSpPr>
        <p:sp>
          <p:nvSpPr>
            <p:cNvPr id="5" name="Rectangle 4">
              <a:extLst>
                <a:ext uri="{FF2B5EF4-FFF2-40B4-BE49-F238E27FC236}">
                  <a16:creationId xmlns:a16="http://schemas.microsoft.com/office/drawing/2014/main" id="{0473AB67-CB95-4539-98B7-935779A0393A}"/>
                </a:ext>
              </a:extLst>
            </p:cNvPr>
            <p:cNvSpPr/>
            <p:nvPr userDrawn="1"/>
          </p:nvSpPr>
          <p:spPr>
            <a:xfrm>
              <a:off x="0" y="0"/>
              <a:ext cx="9144000" cy="990600"/>
            </a:xfrm>
            <a:prstGeom prst="rect">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pic>
          <p:nvPicPr>
            <p:cNvPr id="6" name="Picture 9">
              <a:extLst>
                <a:ext uri="{FF2B5EF4-FFF2-40B4-BE49-F238E27FC236}">
                  <a16:creationId xmlns:a16="http://schemas.microsoft.com/office/drawing/2014/main" id="{263858B0-B838-46C6-A4D0-2A208A3C99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64" y="152400"/>
              <a:ext cx="1620000" cy="71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 name="Straight Connector 6">
            <a:extLst>
              <a:ext uri="{FF2B5EF4-FFF2-40B4-BE49-F238E27FC236}">
                <a16:creationId xmlns:a16="http://schemas.microsoft.com/office/drawing/2014/main" id="{1013EE2B-6334-4E7F-9547-C884C00148F6}"/>
              </a:ext>
            </a:extLst>
          </p:cNvPr>
          <p:cNvCxnSpPr/>
          <p:nvPr userDrawn="1"/>
        </p:nvCxnSpPr>
        <p:spPr>
          <a:xfrm>
            <a:off x="323850" y="4873625"/>
            <a:ext cx="792003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A7FBC26-F6F6-4FD7-A84F-F4D475E71BE1}"/>
              </a:ext>
            </a:extLst>
          </p:cNvPr>
          <p:cNvSpPr txBox="1"/>
          <p:nvPr userDrawn="1"/>
        </p:nvSpPr>
        <p:spPr>
          <a:xfrm>
            <a:off x="900113" y="4938713"/>
            <a:ext cx="2819400" cy="120650"/>
          </a:xfrm>
          <a:prstGeom prst="rect">
            <a:avLst/>
          </a:prstGeom>
          <a:noFill/>
        </p:spPr>
        <p:txBody>
          <a:bodyPr lIns="0" tIns="0" rIns="0" bIns="0" anchor="b">
            <a:spAutoFit/>
          </a:bodyPr>
          <a:lstStyle/>
          <a:p>
            <a:pPr>
              <a:defRPr/>
            </a:pPr>
            <a:r>
              <a:rPr lang="en-GB" sz="788" i="1" dirty="0">
                <a:latin typeface="Helvetica" panose="020B0604020202020204" pitchFamily="34" charset="0"/>
                <a:cs typeface="Helvetica" panose="020B0604020202020204" pitchFamily="34" charset="0"/>
              </a:rPr>
              <a:t>Trust, Integrity, Commitment</a:t>
            </a:r>
          </a:p>
        </p:txBody>
      </p:sp>
      <p:pic>
        <p:nvPicPr>
          <p:cNvPr id="9" name="Picture 12">
            <a:extLst>
              <a:ext uri="{FF2B5EF4-FFF2-40B4-BE49-F238E27FC236}">
                <a16:creationId xmlns:a16="http://schemas.microsoft.com/office/drawing/2014/main" id="{0F1B48B1-EDFA-4C1F-8E01-BADF4DCCDE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6168" t="11353" r="3886" b="3900"/>
          <a:stretch>
            <a:fillRect/>
          </a:stretch>
        </p:blipFill>
        <p:spPr bwMode="auto">
          <a:xfrm>
            <a:off x="8250238" y="26988"/>
            <a:ext cx="6238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a:extLst>
              <a:ext uri="{FF2B5EF4-FFF2-40B4-BE49-F238E27FC236}">
                <a16:creationId xmlns:a16="http://schemas.microsoft.com/office/drawing/2014/main" id="{C7B97FB6-A590-4396-9995-945AE12F18B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3625" t="19679" r="23615" b="37480"/>
          <a:stretch>
            <a:fillRect/>
          </a:stretch>
        </p:blipFill>
        <p:spPr bwMode="auto">
          <a:xfrm>
            <a:off x="8240713" y="369888"/>
            <a:ext cx="6365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1743563" y="252596"/>
            <a:ext cx="5940000" cy="237757"/>
          </a:xfrm>
          <a:prstGeom prst="rect">
            <a:avLst/>
          </a:prstGeom>
        </p:spPr>
        <p:txBody>
          <a:bodyPr lIns="36000" rIns="36000">
            <a:spAutoFit/>
          </a:bodyPr>
          <a:lstStyle>
            <a:lvl1pPr algn="just">
              <a:defRPr sz="1050" b="0" cap="all" baseline="0">
                <a:solidFill>
                  <a:schemeClr val="bg1"/>
                </a:solidFill>
                <a:latin typeface="Sylfaen" panose="010A0502050306030303" pitchFamily="18" charset="0"/>
              </a:defRPr>
            </a:lvl1pPr>
          </a:lstStyle>
          <a:p>
            <a:r>
              <a:rPr lang="en-US"/>
              <a:t>Click to edit Master title style</a:t>
            </a:r>
            <a:endParaRPr lang="en-US" dirty="0"/>
          </a:p>
        </p:txBody>
      </p:sp>
      <p:sp>
        <p:nvSpPr>
          <p:cNvPr id="11" name="Slide Number Placeholder 3">
            <a:extLst>
              <a:ext uri="{FF2B5EF4-FFF2-40B4-BE49-F238E27FC236}">
                <a16:creationId xmlns:a16="http://schemas.microsoft.com/office/drawing/2014/main" id="{27A148E4-97B9-4369-A7DD-621A346F7F10}"/>
              </a:ext>
            </a:extLst>
          </p:cNvPr>
          <p:cNvSpPr>
            <a:spLocks noGrp="1"/>
          </p:cNvSpPr>
          <p:nvPr>
            <p:ph type="sldNum" sz="quarter" idx="10"/>
          </p:nvPr>
        </p:nvSpPr>
        <p:spPr>
          <a:xfrm>
            <a:off x="323850" y="4938713"/>
            <a:ext cx="503238" cy="120650"/>
          </a:xfrm>
        </p:spPr>
        <p:txBody>
          <a:bodyPr wrap="square" lIns="36000" tIns="0" rIns="0" bIns="0" anchor="b">
            <a:spAutoFit/>
          </a:bodyPr>
          <a:lstStyle>
            <a:lvl1pPr algn="l">
              <a:defRPr lang="en-US" sz="788" i="0">
                <a:solidFill>
                  <a:schemeClr val="tx1"/>
                </a:solidFill>
                <a:latin typeface="Helvetica" panose="020B0604020202020204" pitchFamily="34" charset="0"/>
                <a:cs typeface="Helvetica" panose="020B0604020202020204" pitchFamily="34" charset="0"/>
              </a:defRPr>
            </a:lvl1pPr>
          </a:lstStyle>
          <a:p>
            <a:pPr>
              <a:defRPr/>
            </a:pPr>
            <a:fld id="{6716925F-278C-4247-8643-233F42E8DAD1}" type="slidenum">
              <a:rPr lang="en-GB"/>
              <a:pPr>
                <a:defRPr/>
              </a:pPr>
              <a:t>‹#›</a:t>
            </a:fld>
            <a:endParaRPr lang="en-GB" dirty="0"/>
          </a:p>
        </p:txBody>
      </p:sp>
    </p:spTree>
    <p:extLst>
      <p:ext uri="{BB962C8B-B14F-4D97-AF65-F5344CB8AC3E}">
        <p14:creationId xmlns:p14="http://schemas.microsoft.com/office/powerpoint/2010/main" val="180016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DDB5B64-8EA1-4BFF-9A1D-2E8A696758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9788" y="4762500"/>
            <a:ext cx="4000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7">
            <a:extLst>
              <a:ext uri="{FF2B5EF4-FFF2-40B4-BE49-F238E27FC236}">
                <a16:creationId xmlns:a16="http://schemas.microsoft.com/office/drawing/2014/main" id="{E57F3932-76DD-4CBF-92BB-1BED07F8E8F4}"/>
              </a:ext>
            </a:extLst>
          </p:cNvPr>
          <p:cNvGrpSpPr>
            <a:grpSpLocks/>
          </p:cNvGrpSpPr>
          <p:nvPr userDrawn="1"/>
        </p:nvGrpSpPr>
        <p:grpSpPr bwMode="auto">
          <a:xfrm>
            <a:off x="0" y="0"/>
            <a:ext cx="9144000" cy="742950"/>
            <a:chOff x="0" y="0"/>
            <a:chExt cx="9144000" cy="990600"/>
          </a:xfrm>
        </p:grpSpPr>
        <p:sp>
          <p:nvSpPr>
            <p:cNvPr id="5" name="Rectangle 4">
              <a:extLst>
                <a:ext uri="{FF2B5EF4-FFF2-40B4-BE49-F238E27FC236}">
                  <a16:creationId xmlns:a16="http://schemas.microsoft.com/office/drawing/2014/main" id="{15EEDEEB-EFB7-4B2D-99AA-C506CAAF3049}"/>
                </a:ext>
              </a:extLst>
            </p:cNvPr>
            <p:cNvSpPr/>
            <p:nvPr userDrawn="1"/>
          </p:nvSpPr>
          <p:spPr>
            <a:xfrm>
              <a:off x="0" y="0"/>
              <a:ext cx="9144000" cy="990600"/>
            </a:xfrm>
            <a:prstGeom prst="rect">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pic>
          <p:nvPicPr>
            <p:cNvPr id="6" name="Picture 9">
              <a:extLst>
                <a:ext uri="{FF2B5EF4-FFF2-40B4-BE49-F238E27FC236}">
                  <a16:creationId xmlns:a16="http://schemas.microsoft.com/office/drawing/2014/main" id="{E69E50A8-3D6D-4277-B8E3-A377CA64773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64" y="152400"/>
              <a:ext cx="1620000" cy="71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 name="Straight Connector 6">
            <a:extLst>
              <a:ext uri="{FF2B5EF4-FFF2-40B4-BE49-F238E27FC236}">
                <a16:creationId xmlns:a16="http://schemas.microsoft.com/office/drawing/2014/main" id="{6EDA7067-26ED-4CA4-9EFE-5E410942A8FB}"/>
              </a:ext>
            </a:extLst>
          </p:cNvPr>
          <p:cNvCxnSpPr/>
          <p:nvPr userDrawn="1"/>
        </p:nvCxnSpPr>
        <p:spPr>
          <a:xfrm>
            <a:off x="323850" y="4873625"/>
            <a:ext cx="792003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96ADFCC1-C677-4032-83F7-9208C96F8AF1}"/>
              </a:ext>
            </a:extLst>
          </p:cNvPr>
          <p:cNvSpPr txBox="1"/>
          <p:nvPr userDrawn="1"/>
        </p:nvSpPr>
        <p:spPr>
          <a:xfrm>
            <a:off x="900113" y="4938713"/>
            <a:ext cx="2819400" cy="120650"/>
          </a:xfrm>
          <a:prstGeom prst="rect">
            <a:avLst/>
          </a:prstGeom>
          <a:noFill/>
        </p:spPr>
        <p:txBody>
          <a:bodyPr lIns="0" tIns="0" rIns="0" bIns="0" anchor="b">
            <a:spAutoFit/>
          </a:bodyPr>
          <a:lstStyle/>
          <a:p>
            <a:pPr>
              <a:defRPr/>
            </a:pPr>
            <a:r>
              <a:rPr lang="en-GB" sz="788" i="1" dirty="0">
                <a:latin typeface="Helvetica" panose="020B0604020202020204" pitchFamily="34" charset="0"/>
                <a:cs typeface="Helvetica" panose="020B0604020202020204" pitchFamily="34" charset="0"/>
              </a:rPr>
              <a:t>Trust, Integrity, Commitment</a:t>
            </a:r>
          </a:p>
        </p:txBody>
      </p:sp>
      <p:pic>
        <p:nvPicPr>
          <p:cNvPr id="9" name="Picture 4" descr="Image result for holiday inn express &amp; suites logo">
            <a:hlinkClick r:id="rId4"/>
            <a:extLst>
              <a:ext uri="{FF2B5EF4-FFF2-40B4-BE49-F238E27FC236}">
                <a16:creationId xmlns:a16="http://schemas.microsoft.com/office/drawing/2014/main" id="{BE76BF2F-8CD5-4406-BC66-ED183D0915F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51788" y="138113"/>
            <a:ext cx="101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1743563" y="252596"/>
            <a:ext cx="5940000" cy="237757"/>
          </a:xfrm>
          <a:prstGeom prst="rect">
            <a:avLst/>
          </a:prstGeom>
        </p:spPr>
        <p:txBody>
          <a:bodyPr lIns="36000" rIns="36000">
            <a:spAutoFit/>
          </a:bodyPr>
          <a:lstStyle>
            <a:lvl1pPr algn="just">
              <a:defRPr sz="1050" b="0" cap="all" baseline="0">
                <a:solidFill>
                  <a:schemeClr val="bg1"/>
                </a:solidFill>
                <a:latin typeface="Sylfaen" panose="010A0502050306030303" pitchFamily="18" charset="0"/>
              </a:defRPr>
            </a:lvl1pPr>
          </a:lstStyle>
          <a:p>
            <a:r>
              <a:rPr lang="en-US"/>
              <a:t>Click to edit Master title style</a:t>
            </a:r>
            <a:endParaRPr lang="en-US" dirty="0"/>
          </a:p>
        </p:txBody>
      </p:sp>
      <p:sp>
        <p:nvSpPr>
          <p:cNvPr id="10" name="Slide Number Placeholder 3">
            <a:extLst>
              <a:ext uri="{FF2B5EF4-FFF2-40B4-BE49-F238E27FC236}">
                <a16:creationId xmlns:a16="http://schemas.microsoft.com/office/drawing/2014/main" id="{5CD74DAE-38BD-433A-94FD-307E0C0B7FE3}"/>
              </a:ext>
            </a:extLst>
          </p:cNvPr>
          <p:cNvSpPr>
            <a:spLocks noGrp="1"/>
          </p:cNvSpPr>
          <p:nvPr>
            <p:ph type="sldNum" sz="quarter" idx="10"/>
          </p:nvPr>
        </p:nvSpPr>
        <p:spPr>
          <a:xfrm>
            <a:off x="323850" y="4938713"/>
            <a:ext cx="503238" cy="120650"/>
          </a:xfrm>
        </p:spPr>
        <p:txBody>
          <a:bodyPr wrap="square" lIns="36000" tIns="0" rIns="0" bIns="0" anchor="b">
            <a:spAutoFit/>
          </a:bodyPr>
          <a:lstStyle>
            <a:lvl1pPr algn="l">
              <a:defRPr lang="en-US" sz="788" i="0">
                <a:solidFill>
                  <a:schemeClr val="tx1"/>
                </a:solidFill>
                <a:latin typeface="Helvetica" panose="020B0604020202020204" pitchFamily="34" charset="0"/>
                <a:cs typeface="Helvetica" panose="020B0604020202020204" pitchFamily="34" charset="0"/>
              </a:defRPr>
            </a:lvl1pPr>
          </a:lstStyle>
          <a:p>
            <a:pPr>
              <a:defRPr/>
            </a:pPr>
            <a:fld id="{3590EB8D-4B02-4160-8301-F585971B47F9}" type="slidenum">
              <a:rPr lang="en-GB"/>
              <a:pPr>
                <a:defRPr/>
              </a:pPr>
              <a:t>‹#›</a:t>
            </a:fld>
            <a:endParaRPr lang="en-GB" dirty="0"/>
          </a:p>
        </p:txBody>
      </p:sp>
    </p:spTree>
    <p:extLst>
      <p:ext uri="{BB962C8B-B14F-4D97-AF65-F5344CB8AC3E}">
        <p14:creationId xmlns:p14="http://schemas.microsoft.com/office/powerpoint/2010/main" val="4034285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6A8894A7-9491-49AC-9310-430A1E625BC3}"/>
              </a:ext>
            </a:extLst>
          </p:cNvPr>
          <p:cNvGrpSpPr>
            <a:grpSpLocks/>
          </p:cNvGrpSpPr>
          <p:nvPr userDrawn="1"/>
        </p:nvGrpSpPr>
        <p:grpSpPr bwMode="auto">
          <a:xfrm>
            <a:off x="0" y="0"/>
            <a:ext cx="9144000" cy="742950"/>
            <a:chOff x="0" y="0"/>
            <a:chExt cx="9144000" cy="990600"/>
          </a:xfrm>
        </p:grpSpPr>
        <p:sp>
          <p:nvSpPr>
            <p:cNvPr id="4" name="Rectangle 3">
              <a:extLst>
                <a:ext uri="{FF2B5EF4-FFF2-40B4-BE49-F238E27FC236}">
                  <a16:creationId xmlns:a16="http://schemas.microsoft.com/office/drawing/2014/main" id="{76D8E768-C32E-4012-968E-2557E393AF0A}"/>
                </a:ext>
              </a:extLst>
            </p:cNvPr>
            <p:cNvSpPr/>
            <p:nvPr userDrawn="1"/>
          </p:nvSpPr>
          <p:spPr>
            <a:xfrm>
              <a:off x="0" y="0"/>
              <a:ext cx="9144000" cy="990600"/>
            </a:xfrm>
            <a:prstGeom prst="rect">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pic>
          <p:nvPicPr>
            <p:cNvPr id="5" name="Picture 8">
              <a:extLst>
                <a:ext uri="{FF2B5EF4-FFF2-40B4-BE49-F238E27FC236}">
                  <a16:creationId xmlns:a16="http://schemas.microsoft.com/office/drawing/2014/main" id="{306EB73A-2999-4870-BE10-997AF5D204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64" y="152400"/>
              <a:ext cx="1620000" cy="71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9">
            <a:extLst>
              <a:ext uri="{FF2B5EF4-FFF2-40B4-BE49-F238E27FC236}">
                <a16:creationId xmlns:a16="http://schemas.microsoft.com/office/drawing/2014/main" id="{5916C8D0-4EE1-434F-BD86-C143A31EBA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23625" t="19679" r="23615" b="37480"/>
          <a:stretch>
            <a:fillRect/>
          </a:stretch>
        </p:blipFill>
        <p:spPr bwMode="auto">
          <a:xfrm>
            <a:off x="7994650" y="387350"/>
            <a:ext cx="847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5C76458C-E8B3-46E5-9EDA-294FC2C1B32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6168" t="11353" r="3886" b="3900"/>
          <a:stretch>
            <a:fillRect/>
          </a:stretch>
        </p:blipFill>
        <p:spPr bwMode="auto">
          <a:xfrm>
            <a:off x="8008938" y="46038"/>
            <a:ext cx="8302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1743563" y="252596"/>
            <a:ext cx="5940000" cy="237757"/>
          </a:xfrm>
          <a:prstGeom prst="rect">
            <a:avLst/>
          </a:prstGeom>
        </p:spPr>
        <p:txBody>
          <a:bodyPr lIns="36000" rIns="36000">
            <a:spAutoFit/>
          </a:bodyPr>
          <a:lstStyle>
            <a:lvl1pPr algn="just">
              <a:defRPr sz="1050" b="0" cap="all" baseline="0">
                <a:solidFill>
                  <a:schemeClr val="bg1"/>
                </a:solidFill>
                <a:latin typeface="Sylfaen" panose="010A050205030603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40328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2" descr="D:\Projects\Freelance Work\DesignerRice\Dransfield\cover2.jpg">
            <a:extLst>
              <a:ext uri="{FF2B5EF4-FFF2-40B4-BE49-F238E27FC236}">
                <a16:creationId xmlns:a16="http://schemas.microsoft.com/office/drawing/2014/main" id="{796E9C52-52A7-41AD-84AD-C7D8176D93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03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69275" y="2134033"/>
            <a:ext cx="3569678" cy="815687"/>
          </a:xfrm>
        </p:spPr>
        <p:txBody>
          <a:bodyPr/>
          <a:lstStyle>
            <a:lvl1pPr marL="0" indent="0" algn="l">
              <a:lnSpc>
                <a:spcPct val="80000"/>
              </a:lnSpc>
              <a:spcBef>
                <a:spcPts val="0"/>
              </a:spcBef>
              <a:buNone/>
              <a:defRPr sz="8700">
                <a:solidFill>
                  <a:schemeClr val="accent2"/>
                </a:solidFill>
                <a:latin typeface="+mj-lt"/>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AU" dirty="0"/>
          </a:p>
        </p:txBody>
      </p:sp>
      <p:sp>
        <p:nvSpPr>
          <p:cNvPr id="7" name="Title 6"/>
          <p:cNvSpPr>
            <a:spLocks noGrp="1"/>
          </p:cNvSpPr>
          <p:nvPr>
            <p:ph type="title"/>
          </p:nvPr>
        </p:nvSpPr>
        <p:spPr>
          <a:xfrm>
            <a:off x="369276" y="1237817"/>
            <a:ext cx="3569678" cy="986920"/>
          </a:xfrm>
        </p:spPr>
        <p:txBody>
          <a:bodyPr/>
          <a:lstStyle>
            <a:lvl1pPr>
              <a:lnSpc>
                <a:spcPct val="80000"/>
              </a:lnSpc>
              <a:defRPr sz="8700">
                <a:solidFill>
                  <a:schemeClr val="tx2"/>
                </a:solidFill>
                <a:latin typeface="+mj-lt"/>
              </a:defRPr>
            </a:lvl1pPr>
          </a:lstStyle>
          <a:p>
            <a:r>
              <a:rPr lang="en-US"/>
              <a:t>Click to edit Master title style</a:t>
            </a:r>
            <a:endParaRPr lang="en-AU" dirty="0"/>
          </a:p>
        </p:txBody>
      </p:sp>
      <p:sp>
        <p:nvSpPr>
          <p:cNvPr id="8" name="Text Placeholder 8"/>
          <p:cNvSpPr>
            <a:spLocks noGrp="1"/>
          </p:cNvSpPr>
          <p:nvPr>
            <p:ph type="body" sz="quarter" idx="10"/>
          </p:nvPr>
        </p:nvSpPr>
        <p:spPr>
          <a:xfrm>
            <a:off x="369275" y="2980894"/>
            <a:ext cx="3534507" cy="815687"/>
          </a:xfrm>
        </p:spPr>
        <p:txBody>
          <a:bodyPr/>
          <a:lstStyle>
            <a:lvl1pPr>
              <a:lnSpc>
                <a:spcPct val="80000"/>
              </a:lnSpc>
              <a:spcBef>
                <a:spcPts val="0"/>
              </a:spcBef>
              <a:defRPr sz="8700">
                <a:solidFill>
                  <a:schemeClr val="bg2"/>
                </a:solidFill>
                <a:latin typeface="+mj-lt"/>
              </a:defRPr>
            </a:lvl1pPr>
            <a:lvl2pPr marL="0" indent="0">
              <a:spcBef>
                <a:spcPts val="0"/>
              </a:spcBef>
              <a:buNone/>
              <a:defRPr sz="1900">
                <a:solidFill>
                  <a:schemeClr val="accent2"/>
                </a:solidFill>
              </a:defRPr>
            </a:lvl2pPr>
          </a:lstStyle>
          <a:p>
            <a:pPr lvl="0"/>
            <a:r>
              <a:rPr lang="en-US"/>
              <a:t>Click to edit Master text styles</a:t>
            </a:r>
          </a:p>
        </p:txBody>
      </p:sp>
      <p:sp>
        <p:nvSpPr>
          <p:cNvPr id="11" name="Text Placeholder 8"/>
          <p:cNvSpPr>
            <a:spLocks noGrp="1"/>
          </p:cNvSpPr>
          <p:nvPr>
            <p:ph type="body" sz="quarter" idx="12"/>
          </p:nvPr>
        </p:nvSpPr>
        <p:spPr>
          <a:xfrm>
            <a:off x="404446" y="3789437"/>
            <a:ext cx="3499336" cy="829712"/>
          </a:xfrm>
        </p:spPr>
        <p:txBody>
          <a:bodyPr anchor="ctr"/>
          <a:lstStyle>
            <a:lvl1pPr>
              <a:spcBef>
                <a:spcPts val="0"/>
              </a:spcBef>
              <a:defRPr sz="900">
                <a:solidFill>
                  <a:schemeClr val="tx1"/>
                </a:solidFill>
              </a:defRPr>
            </a:lvl1pPr>
            <a:lvl2pPr marL="0" indent="0">
              <a:spcBef>
                <a:spcPts val="0"/>
              </a:spcBef>
              <a:buNone/>
              <a:defRPr sz="900">
                <a:solidFill>
                  <a:schemeClr val="tx1"/>
                </a:solidFill>
              </a:defRPr>
            </a:lvl2pPr>
          </a:lstStyle>
          <a:p>
            <a:pPr lvl="0"/>
            <a:r>
              <a:rPr lang="en-US" dirty="0"/>
              <a:t>Click to edit Master text styles</a:t>
            </a:r>
          </a:p>
          <a:p>
            <a:pPr lvl="1"/>
            <a:r>
              <a:rPr lang="en-US" dirty="0"/>
              <a:t>Second level</a:t>
            </a:r>
          </a:p>
        </p:txBody>
      </p:sp>
      <p:sp>
        <p:nvSpPr>
          <p:cNvPr id="9" name="Footer Placeholder 9">
            <a:extLst>
              <a:ext uri="{FF2B5EF4-FFF2-40B4-BE49-F238E27FC236}">
                <a16:creationId xmlns:a16="http://schemas.microsoft.com/office/drawing/2014/main" id="{FBD10159-9297-4BAB-8C5B-DD4D4F568969}"/>
              </a:ext>
            </a:extLst>
          </p:cNvPr>
          <p:cNvSpPr>
            <a:spLocks noGrp="1"/>
          </p:cNvSpPr>
          <p:nvPr>
            <p:ph type="ftr" sz="quarter" idx="13"/>
          </p:nvPr>
        </p:nvSpPr>
        <p:spPr>
          <a:xfrm>
            <a:off x="404813" y="4751388"/>
            <a:ext cx="2895600" cy="166687"/>
          </a:xfrm>
        </p:spPr>
        <p:txBody>
          <a:bodyPr/>
          <a:lstStyle>
            <a:lvl1pPr>
              <a:defRPr/>
            </a:lvl1pPr>
          </a:lstStyle>
          <a:p>
            <a:pPr>
              <a:defRPr/>
            </a:pPr>
            <a:r>
              <a:rPr lang="en-AU"/>
              <a:t>www.dransfield.com.au</a:t>
            </a:r>
          </a:p>
        </p:txBody>
      </p:sp>
    </p:spTree>
    <p:extLst>
      <p:ext uri="{BB962C8B-B14F-4D97-AF65-F5344CB8AC3E}">
        <p14:creationId xmlns:p14="http://schemas.microsoft.com/office/powerpoint/2010/main" val="457462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A83EDCA-8614-43CC-8E31-9843452764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9788" y="4762500"/>
            <a:ext cx="4000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7">
            <a:extLst>
              <a:ext uri="{FF2B5EF4-FFF2-40B4-BE49-F238E27FC236}">
                <a16:creationId xmlns:a16="http://schemas.microsoft.com/office/drawing/2014/main" id="{7D966CFB-98BB-45DC-9D2C-1934FEB62256}"/>
              </a:ext>
            </a:extLst>
          </p:cNvPr>
          <p:cNvGrpSpPr>
            <a:grpSpLocks/>
          </p:cNvGrpSpPr>
          <p:nvPr userDrawn="1"/>
        </p:nvGrpSpPr>
        <p:grpSpPr bwMode="auto">
          <a:xfrm>
            <a:off x="0" y="0"/>
            <a:ext cx="9144000" cy="742950"/>
            <a:chOff x="0" y="0"/>
            <a:chExt cx="9144000" cy="990600"/>
          </a:xfrm>
        </p:grpSpPr>
        <p:sp>
          <p:nvSpPr>
            <p:cNvPr id="5" name="Rectangle 4">
              <a:extLst>
                <a:ext uri="{FF2B5EF4-FFF2-40B4-BE49-F238E27FC236}">
                  <a16:creationId xmlns:a16="http://schemas.microsoft.com/office/drawing/2014/main" id="{89B27700-D5D6-4210-9480-722E3F785F2F}"/>
                </a:ext>
              </a:extLst>
            </p:cNvPr>
            <p:cNvSpPr/>
            <p:nvPr userDrawn="1"/>
          </p:nvSpPr>
          <p:spPr>
            <a:xfrm>
              <a:off x="0" y="0"/>
              <a:ext cx="9144000" cy="990600"/>
            </a:xfrm>
            <a:prstGeom prst="rect">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pic>
          <p:nvPicPr>
            <p:cNvPr id="6" name="Picture 9">
              <a:extLst>
                <a:ext uri="{FF2B5EF4-FFF2-40B4-BE49-F238E27FC236}">
                  <a16:creationId xmlns:a16="http://schemas.microsoft.com/office/drawing/2014/main" id="{003007F9-721B-451B-9DE7-2C5B94493F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264" y="152400"/>
              <a:ext cx="1620000" cy="71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 name="Straight Connector 6">
            <a:extLst>
              <a:ext uri="{FF2B5EF4-FFF2-40B4-BE49-F238E27FC236}">
                <a16:creationId xmlns:a16="http://schemas.microsoft.com/office/drawing/2014/main" id="{36280348-F21B-477A-8591-A14076488827}"/>
              </a:ext>
            </a:extLst>
          </p:cNvPr>
          <p:cNvCxnSpPr/>
          <p:nvPr userDrawn="1"/>
        </p:nvCxnSpPr>
        <p:spPr>
          <a:xfrm>
            <a:off x="323850" y="4873625"/>
            <a:ext cx="792003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467CC4A-1DE6-4ADD-B5EA-C70A1D47096C}"/>
              </a:ext>
            </a:extLst>
          </p:cNvPr>
          <p:cNvSpPr txBox="1"/>
          <p:nvPr userDrawn="1"/>
        </p:nvSpPr>
        <p:spPr>
          <a:xfrm>
            <a:off x="900113" y="4938713"/>
            <a:ext cx="2819400" cy="120650"/>
          </a:xfrm>
          <a:prstGeom prst="rect">
            <a:avLst/>
          </a:prstGeom>
          <a:noFill/>
        </p:spPr>
        <p:txBody>
          <a:bodyPr lIns="0" tIns="0" rIns="0" bIns="0" anchor="b">
            <a:spAutoFit/>
          </a:bodyPr>
          <a:lstStyle/>
          <a:p>
            <a:pPr>
              <a:defRPr/>
            </a:pPr>
            <a:r>
              <a:rPr lang="en-GB" sz="788" i="1" dirty="0">
                <a:latin typeface="Helvetica" panose="020B0604020202020204" pitchFamily="34" charset="0"/>
                <a:cs typeface="Helvetica" panose="020B0604020202020204" pitchFamily="34" charset="0"/>
              </a:rPr>
              <a:t>Trust, Integrity, Commitment</a:t>
            </a:r>
          </a:p>
        </p:txBody>
      </p:sp>
      <p:sp>
        <p:nvSpPr>
          <p:cNvPr id="18" name="Title 17"/>
          <p:cNvSpPr>
            <a:spLocks noGrp="1"/>
          </p:cNvSpPr>
          <p:nvPr>
            <p:ph type="title"/>
          </p:nvPr>
        </p:nvSpPr>
        <p:spPr>
          <a:xfrm>
            <a:off x="1743563" y="252596"/>
            <a:ext cx="5940000" cy="237757"/>
          </a:xfrm>
          <a:prstGeom prst="rect">
            <a:avLst/>
          </a:prstGeom>
        </p:spPr>
        <p:txBody>
          <a:bodyPr lIns="36000" rIns="36000">
            <a:spAutoFit/>
          </a:bodyPr>
          <a:lstStyle>
            <a:lvl1pPr algn="just">
              <a:defRPr sz="1050" b="0" cap="all" baseline="0">
                <a:solidFill>
                  <a:schemeClr val="bg1"/>
                </a:solidFill>
                <a:latin typeface="Sylfaen" panose="010A0502050306030303" pitchFamily="18" charset="0"/>
              </a:defRPr>
            </a:lvl1pPr>
          </a:lstStyle>
          <a:p>
            <a:r>
              <a:rPr lang="en-US"/>
              <a:t>Click to edit Master title style</a:t>
            </a:r>
            <a:endParaRPr lang="en-US" dirty="0"/>
          </a:p>
        </p:txBody>
      </p:sp>
      <p:sp>
        <p:nvSpPr>
          <p:cNvPr id="9" name="Slide Number Placeholder 3">
            <a:extLst>
              <a:ext uri="{FF2B5EF4-FFF2-40B4-BE49-F238E27FC236}">
                <a16:creationId xmlns:a16="http://schemas.microsoft.com/office/drawing/2014/main" id="{A155EF46-079B-4638-971F-E01FFD9BCDE0}"/>
              </a:ext>
            </a:extLst>
          </p:cNvPr>
          <p:cNvSpPr>
            <a:spLocks noGrp="1"/>
          </p:cNvSpPr>
          <p:nvPr>
            <p:ph type="sldNum" sz="quarter" idx="10"/>
          </p:nvPr>
        </p:nvSpPr>
        <p:spPr>
          <a:xfrm>
            <a:off x="323850" y="4938713"/>
            <a:ext cx="503238" cy="120650"/>
          </a:xfrm>
        </p:spPr>
        <p:txBody>
          <a:bodyPr wrap="square" lIns="36000" tIns="0" rIns="0" bIns="0" anchor="b">
            <a:spAutoFit/>
          </a:bodyPr>
          <a:lstStyle>
            <a:lvl1pPr algn="l">
              <a:defRPr lang="en-US" sz="788" i="0">
                <a:solidFill>
                  <a:schemeClr val="tx1"/>
                </a:solidFill>
                <a:latin typeface="Helvetica" panose="020B0604020202020204" pitchFamily="34" charset="0"/>
                <a:cs typeface="Helvetica" panose="020B0604020202020204" pitchFamily="34" charset="0"/>
              </a:defRPr>
            </a:lvl1pPr>
          </a:lstStyle>
          <a:p>
            <a:pPr>
              <a:defRPr/>
            </a:pPr>
            <a:fld id="{ADEAE268-44AE-4CBF-8322-E20889962D65}" type="slidenum">
              <a:rPr lang="en-GB"/>
              <a:pPr>
                <a:defRPr/>
              </a:pPr>
              <a:t>‹#›</a:t>
            </a:fld>
            <a:endParaRPr lang="en-GB" dirty="0"/>
          </a:p>
        </p:txBody>
      </p:sp>
    </p:spTree>
    <p:extLst>
      <p:ext uri="{BB962C8B-B14F-4D97-AF65-F5344CB8AC3E}">
        <p14:creationId xmlns:p14="http://schemas.microsoft.com/office/powerpoint/2010/main" val="891751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1A100865-C199-49E8-8F24-C3371BA0FEEB}"/>
              </a:ext>
            </a:extLst>
          </p:cNvPr>
          <p:cNvGrpSpPr>
            <a:grpSpLocks/>
          </p:cNvGrpSpPr>
          <p:nvPr userDrawn="1"/>
        </p:nvGrpSpPr>
        <p:grpSpPr bwMode="auto">
          <a:xfrm>
            <a:off x="0" y="0"/>
            <a:ext cx="9144000" cy="742950"/>
            <a:chOff x="0" y="0"/>
            <a:chExt cx="9144000" cy="990600"/>
          </a:xfrm>
        </p:grpSpPr>
        <p:sp>
          <p:nvSpPr>
            <p:cNvPr id="4" name="Rectangle 3">
              <a:extLst>
                <a:ext uri="{FF2B5EF4-FFF2-40B4-BE49-F238E27FC236}">
                  <a16:creationId xmlns:a16="http://schemas.microsoft.com/office/drawing/2014/main" id="{B34C0605-2AA9-4921-B0CE-8F4FF981F88D}"/>
                </a:ext>
              </a:extLst>
            </p:cNvPr>
            <p:cNvSpPr/>
            <p:nvPr userDrawn="1"/>
          </p:nvSpPr>
          <p:spPr>
            <a:xfrm>
              <a:off x="0" y="0"/>
              <a:ext cx="9144000" cy="990600"/>
            </a:xfrm>
            <a:prstGeom prst="rect">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schemeClr val="bg1"/>
                </a:solidFill>
              </a:endParaRPr>
            </a:p>
          </p:txBody>
        </p:sp>
        <p:pic>
          <p:nvPicPr>
            <p:cNvPr id="5" name="Picture 8">
              <a:extLst>
                <a:ext uri="{FF2B5EF4-FFF2-40B4-BE49-F238E27FC236}">
                  <a16:creationId xmlns:a16="http://schemas.microsoft.com/office/drawing/2014/main" id="{AE9783E3-68A2-4DE4-891A-4269CBF4C2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64" y="152400"/>
              <a:ext cx="1620000" cy="71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7">
            <a:extLst>
              <a:ext uri="{FF2B5EF4-FFF2-40B4-BE49-F238E27FC236}">
                <a16:creationId xmlns:a16="http://schemas.microsoft.com/office/drawing/2014/main" id="{11BC9318-20D2-4DB6-814F-8F253D9CB139}"/>
              </a:ext>
            </a:extLst>
          </p:cNvPr>
          <p:cNvSpPr>
            <a:spLocks noGrp="1"/>
          </p:cNvSpPr>
          <p:nvPr>
            <p:ph type="title"/>
          </p:nvPr>
        </p:nvSpPr>
        <p:spPr>
          <a:xfrm>
            <a:off x="1743563" y="252596"/>
            <a:ext cx="5940000" cy="237757"/>
          </a:xfrm>
          <a:prstGeom prst="rect">
            <a:avLst/>
          </a:prstGeom>
        </p:spPr>
        <p:txBody>
          <a:bodyPr lIns="36000" rIns="36000">
            <a:spAutoFit/>
          </a:bodyPr>
          <a:lstStyle>
            <a:lvl1pPr algn="just">
              <a:defRPr sz="1050" b="0" cap="all" baseline="0">
                <a:solidFill>
                  <a:schemeClr val="bg1"/>
                </a:solidFill>
                <a:latin typeface="Sylfaen" panose="010A0502050306030303" pitchFamily="18" charset="0"/>
              </a:defRPr>
            </a:lvl1pPr>
          </a:lstStyle>
          <a:p>
            <a:r>
              <a:rPr lang="en-US"/>
              <a:t>Click to edit Master title style</a:t>
            </a:r>
            <a:endParaRPr lang="en-US" dirty="0"/>
          </a:p>
        </p:txBody>
      </p:sp>
      <p:sp>
        <p:nvSpPr>
          <p:cNvPr id="6" name="Slide Number Placeholder 3">
            <a:extLst>
              <a:ext uri="{FF2B5EF4-FFF2-40B4-BE49-F238E27FC236}">
                <a16:creationId xmlns:a16="http://schemas.microsoft.com/office/drawing/2014/main" id="{0FE60E56-F457-4526-87D2-7C4448EF32C8}"/>
              </a:ext>
            </a:extLst>
          </p:cNvPr>
          <p:cNvSpPr>
            <a:spLocks noGrp="1"/>
          </p:cNvSpPr>
          <p:nvPr>
            <p:ph type="sldNum" sz="quarter" idx="10"/>
          </p:nvPr>
        </p:nvSpPr>
        <p:spPr>
          <a:xfrm>
            <a:off x="323850" y="4938713"/>
            <a:ext cx="503238" cy="120650"/>
          </a:xfrm>
        </p:spPr>
        <p:txBody>
          <a:bodyPr wrap="square" lIns="36000" tIns="0" rIns="0" bIns="0" anchor="b">
            <a:spAutoFit/>
          </a:bodyPr>
          <a:lstStyle>
            <a:lvl1pPr algn="l">
              <a:defRPr lang="en-US" sz="788" i="0">
                <a:solidFill>
                  <a:schemeClr val="tx1"/>
                </a:solidFill>
                <a:latin typeface="Helvetica" panose="020B0604020202020204" pitchFamily="34" charset="0"/>
                <a:cs typeface="Helvetica" panose="020B0604020202020204" pitchFamily="34" charset="0"/>
              </a:defRPr>
            </a:lvl1pPr>
          </a:lstStyle>
          <a:p>
            <a:pPr>
              <a:defRPr/>
            </a:pPr>
            <a:fld id="{3730070B-EF46-40C8-895C-B0A35768EE02}" type="slidenum">
              <a:rPr lang="en-GB"/>
              <a:pPr>
                <a:defRPr/>
              </a:pPr>
              <a:t>‹#›</a:t>
            </a:fld>
            <a:endParaRPr lang="en-GB" dirty="0"/>
          </a:p>
        </p:txBody>
      </p:sp>
    </p:spTree>
    <p:extLst>
      <p:ext uri="{BB962C8B-B14F-4D97-AF65-F5344CB8AC3E}">
        <p14:creationId xmlns:p14="http://schemas.microsoft.com/office/powerpoint/2010/main" val="39108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latin typeface="+mn-lt"/>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F78084E-CF31-43FB-A44A-8D31DA4BFD6B}"/>
              </a:ext>
            </a:extLst>
          </p:cNvPr>
          <p:cNvSpPr>
            <a:spLocks noGrp="1"/>
          </p:cNvSpPr>
          <p:nvPr>
            <p:ph type="ftr" sz="quarter" idx="10"/>
          </p:nvPr>
        </p:nvSpPr>
        <p:spPr/>
        <p:txBody>
          <a:bodyPr/>
          <a:lstStyle>
            <a:lvl1pPr>
              <a:defRPr/>
            </a:lvl1pPr>
          </a:lstStyle>
          <a:p>
            <a:pPr>
              <a:defRPr/>
            </a:pPr>
            <a:r>
              <a:rPr lang="en-AU"/>
              <a:t>www.dransfield.com.au</a:t>
            </a:r>
          </a:p>
        </p:txBody>
      </p:sp>
      <p:sp>
        <p:nvSpPr>
          <p:cNvPr id="5" name="Slide Number Placeholder 5">
            <a:extLst>
              <a:ext uri="{FF2B5EF4-FFF2-40B4-BE49-F238E27FC236}">
                <a16:creationId xmlns:a16="http://schemas.microsoft.com/office/drawing/2014/main" id="{06A55AD1-09FA-479A-A9DE-6E604C3FE220}"/>
              </a:ext>
            </a:extLst>
          </p:cNvPr>
          <p:cNvSpPr>
            <a:spLocks noGrp="1"/>
          </p:cNvSpPr>
          <p:nvPr>
            <p:ph type="sldNum" sz="quarter" idx="11"/>
          </p:nvPr>
        </p:nvSpPr>
        <p:spPr/>
        <p:txBody>
          <a:bodyPr/>
          <a:lstStyle>
            <a:lvl1pPr>
              <a:defRPr/>
            </a:lvl1pPr>
          </a:lstStyle>
          <a:p>
            <a:pPr>
              <a:defRPr/>
            </a:pPr>
            <a:fld id="{C7EE00D7-79D8-4726-80FF-9954253F9BF8}" type="slidenum">
              <a:rPr lang="en-AU" altLang="en-US"/>
              <a:pPr>
                <a:defRPr/>
              </a:pPr>
              <a:t>‹#›</a:t>
            </a:fld>
            <a:endParaRPr lang="en-AU" altLang="en-US" dirty="0"/>
          </a:p>
        </p:txBody>
      </p:sp>
    </p:spTree>
    <p:extLst>
      <p:ext uri="{BB962C8B-B14F-4D97-AF65-F5344CB8AC3E}">
        <p14:creationId xmlns:p14="http://schemas.microsoft.com/office/powerpoint/2010/main" val="53628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latin typeface="+mn-lt"/>
              </a:defRPr>
            </a:lvl1pPr>
          </a:lstStyle>
          <a:p>
            <a:r>
              <a:rPr lang="en-US" dirty="0"/>
              <a:t>Click to edit Master title style</a:t>
            </a:r>
            <a:endParaRPr lang="en-AU" dirty="0"/>
          </a:p>
        </p:txBody>
      </p:sp>
      <p:sp>
        <p:nvSpPr>
          <p:cNvPr id="3" name="Footer Placeholder 4">
            <a:extLst>
              <a:ext uri="{FF2B5EF4-FFF2-40B4-BE49-F238E27FC236}">
                <a16:creationId xmlns:a16="http://schemas.microsoft.com/office/drawing/2014/main" id="{764F7636-E970-4112-922D-F933375459F0}"/>
              </a:ext>
            </a:extLst>
          </p:cNvPr>
          <p:cNvSpPr>
            <a:spLocks noGrp="1"/>
          </p:cNvSpPr>
          <p:nvPr>
            <p:ph type="ftr" sz="quarter" idx="10"/>
          </p:nvPr>
        </p:nvSpPr>
        <p:spPr/>
        <p:txBody>
          <a:bodyPr/>
          <a:lstStyle>
            <a:lvl1pPr>
              <a:defRPr/>
            </a:lvl1pPr>
          </a:lstStyle>
          <a:p>
            <a:pPr>
              <a:defRPr/>
            </a:pPr>
            <a:r>
              <a:rPr lang="en-AU"/>
              <a:t>www.dransfield.com.au</a:t>
            </a:r>
          </a:p>
        </p:txBody>
      </p:sp>
      <p:sp>
        <p:nvSpPr>
          <p:cNvPr id="4" name="Slide Number Placeholder 5">
            <a:extLst>
              <a:ext uri="{FF2B5EF4-FFF2-40B4-BE49-F238E27FC236}">
                <a16:creationId xmlns:a16="http://schemas.microsoft.com/office/drawing/2014/main" id="{55701383-6FF3-4A7C-9C5A-E34A06A4AC92}"/>
              </a:ext>
            </a:extLst>
          </p:cNvPr>
          <p:cNvSpPr>
            <a:spLocks noGrp="1"/>
          </p:cNvSpPr>
          <p:nvPr>
            <p:ph type="sldNum" sz="quarter" idx="11"/>
          </p:nvPr>
        </p:nvSpPr>
        <p:spPr/>
        <p:txBody>
          <a:bodyPr/>
          <a:lstStyle>
            <a:lvl1pPr>
              <a:defRPr/>
            </a:lvl1pPr>
          </a:lstStyle>
          <a:p>
            <a:pPr>
              <a:defRPr/>
            </a:pPr>
            <a:fld id="{F1F81B77-C83B-4F34-961A-0C2C0751146C}" type="slidenum">
              <a:rPr lang="en-AU" altLang="en-US"/>
              <a:pPr>
                <a:defRPr/>
              </a:pPr>
              <a:t>‹#›</a:t>
            </a:fld>
            <a:endParaRPr lang="en-AU" altLang="en-US" dirty="0"/>
          </a:p>
        </p:txBody>
      </p:sp>
    </p:spTree>
    <p:extLst>
      <p:ext uri="{BB962C8B-B14F-4D97-AF65-F5344CB8AC3E}">
        <p14:creationId xmlns:p14="http://schemas.microsoft.com/office/powerpoint/2010/main" val="385079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0" y="125125"/>
            <a:ext cx="8298474" cy="695966"/>
          </a:xfrm>
        </p:spPr>
        <p:txBody>
          <a:bodyPr/>
          <a:lstStyle>
            <a:lvl1pPr>
              <a:lnSpc>
                <a:spcPct val="70000"/>
              </a:lnSpc>
              <a:defRPr sz="4100">
                <a:solidFill>
                  <a:schemeClr val="accent1"/>
                </a:solidFill>
                <a:latin typeface="+mj-lt"/>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3A9D75F7-3491-4EE8-9CA7-68BBED6B61D9}"/>
              </a:ext>
            </a:extLst>
          </p:cNvPr>
          <p:cNvSpPr>
            <a:spLocks noGrp="1"/>
          </p:cNvSpPr>
          <p:nvPr>
            <p:ph type="ftr" sz="quarter" idx="10"/>
          </p:nvPr>
        </p:nvSpPr>
        <p:spPr/>
        <p:txBody>
          <a:bodyPr/>
          <a:lstStyle>
            <a:lvl1pPr>
              <a:defRPr/>
            </a:lvl1pPr>
          </a:lstStyle>
          <a:p>
            <a:pPr>
              <a:defRPr/>
            </a:pPr>
            <a:r>
              <a:rPr lang="en-AU"/>
              <a:t>www.dransfield.com.au</a:t>
            </a:r>
          </a:p>
        </p:txBody>
      </p:sp>
      <p:sp>
        <p:nvSpPr>
          <p:cNvPr id="5" name="Slide Number Placeholder 5">
            <a:extLst>
              <a:ext uri="{FF2B5EF4-FFF2-40B4-BE49-F238E27FC236}">
                <a16:creationId xmlns:a16="http://schemas.microsoft.com/office/drawing/2014/main" id="{F795F547-E02F-4AA0-A7D6-A3952DA6D636}"/>
              </a:ext>
            </a:extLst>
          </p:cNvPr>
          <p:cNvSpPr>
            <a:spLocks noGrp="1"/>
          </p:cNvSpPr>
          <p:nvPr>
            <p:ph type="sldNum" sz="quarter" idx="11"/>
          </p:nvPr>
        </p:nvSpPr>
        <p:spPr/>
        <p:txBody>
          <a:bodyPr/>
          <a:lstStyle>
            <a:lvl1pPr>
              <a:defRPr/>
            </a:lvl1pPr>
          </a:lstStyle>
          <a:p>
            <a:pPr>
              <a:defRPr/>
            </a:pPr>
            <a:fld id="{BF852C82-BE9C-47B5-B38A-0A4119B7E440}" type="slidenum">
              <a:rPr lang="en-AU" altLang="en-US"/>
              <a:pPr>
                <a:defRPr/>
              </a:pPr>
              <a:t>‹#›</a:t>
            </a:fld>
            <a:endParaRPr lang="en-AU" altLang="en-US" dirty="0"/>
          </a:p>
        </p:txBody>
      </p:sp>
    </p:spTree>
    <p:extLst>
      <p:ext uri="{BB962C8B-B14F-4D97-AF65-F5344CB8AC3E}">
        <p14:creationId xmlns:p14="http://schemas.microsoft.com/office/powerpoint/2010/main" val="421564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030" y="125125"/>
            <a:ext cx="8298474" cy="695966"/>
          </a:xfrm>
        </p:spPr>
        <p:txBody>
          <a:bodyPr/>
          <a:lstStyle>
            <a:lvl1pPr>
              <a:lnSpc>
                <a:spcPct val="70000"/>
              </a:lnSpc>
              <a:defRPr sz="4100">
                <a:solidFill>
                  <a:schemeClr val="accent1"/>
                </a:solidFill>
                <a:latin typeface="+mj-lt"/>
              </a:defRPr>
            </a:lvl1pPr>
          </a:lstStyle>
          <a:p>
            <a:r>
              <a:rPr lang="en-US" dirty="0"/>
              <a:t>Click to edit Master title style</a:t>
            </a:r>
            <a:endParaRPr lang="en-AU" dirty="0"/>
          </a:p>
        </p:txBody>
      </p:sp>
      <p:sp>
        <p:nvSpPr>
          <p:cNvPr id="3" name="Footer Placeholder 4">
            <a:extLst>
              <a:ext uri="{FF2B5EF4-FFF2-40B4-BE49-F238E27FC236}">
                <a16:creationId xmlns:a16="http://schemas.microsoft.com/office/drawing/2014/main" id="{386EE99C-59B2-4782-A5BF-29A77CF01F34}"/>
              </a:ext>
            </a:extLst>
          </p:cNvPr>
          <p:cNvSpPr>
            <a:spLocks noGrp="1"/>
          </p:cNvSpPr>
          <p:nvPr>
            <p:ph type="ftr" sz="quarter" idx="10"/>
          </p:nvPr>
        </p:nvSpPr>
        <p:spPr/>
        <p:txBody>
          <a:bodyPr/>
          <a:lstStyle>
            <a:lvl1pPr>
              <a:defRPr/>
            </a:lvl1pPr>
          </a:lstStyle>
          <a:p>
            <a:pPr>
              <a:defRPr/>
            </a:pPr>
            <a:r>
              <a:rPr lang="en-AU"/>
              <a:t>www.dransfield.com.au</a:t>
            </a:r>
          </a:p>
        </p:txBody>
      </p:sp>
      <p:sp>
        <p:nvSpPr>
          <p:cNvPr id="4" name="Slide Number Placeholder 5">
            <a:extLst>
              <a:ext uri="{FF2B5EF4-FFF2-40B4-BE49-F238E27FC236}">
                <a16:creationId xmlns:a16="http://schemas.microsoft.com/office/drawing/2014/main" id="{FBB448EE-5E8F-48F9-BC30-2954FB75FA46}"/>
              </a:ext>
            </a:extLst>
          </p:cNvPr>
          <p:cNvSpPr>
            <a:spLocks noGrp="1"/>
          </p:cNvSpPr>
          <p:nvPr>
            <p:ph type="sldNum" sz="quarter" idx="11"/>
          </p:nvPr>
        </p:nvSpPr>
        <p:spPr/>
        <p:txBody>
          <a:bodyPr/>
          <a:lstStyle>
            <a:lvl1pPr>
              <a:defRPr/>
            </a:lvl1pPr>
          </a:lstStyle>
          <a:p>
            <a:pPr>
              <a:defRPr/>
            </a:pPr>
            <a:fld id="{9A1D43B1-D24B-4DEE-BAEF-2F96BE8EFD99}" type="slidenum">
              <a:rPr lang="en-AU" altLang="en-US"/>
              <a:pPr>
                <a:defRPr/>
              </a:pPr>
              <a:t>‹#›</a:t>
            </a:fld>
            <a:endParaRPr lang="en-AU" altLang="en-US" dirty="0"/>
          </a:p>
        </p:txBody>
      </p:sp>
    </p:spTree>
    <p:extLst>
      <p:ext uri="{BB962C8B-B14F-4D97-AF65-F5344CB8AC3E}">
        <p14:creationId xmlns:p14="http://schemas.microsoft.com/office/powerpoint/2010/main" val="87485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pic>
        <p:nvPicPr>
          <p:cNvPr id="4" name="Picture 2" descr="D:\Projects\Freelance Work\DesignerRice\Dransfield\background3.jpg">
            <a:extLst>
              <a:ext uri="{FF2B5EF4-FFF2-40B4-BE49-F238E27FC236}">
                <a16:creationId xmlns:a16="http://schemas.microsoft.com/office/drawing/2014/main" id="{B423F7C2-DDF5-4C34-A64A-F5DD02A37D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03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23CEAB9-25A9-48A7-8B3E-736815B13071}"/>
              </a:ext>
            </a:extLst>
          </p:cNvPr>
          <p:cNvSpPr txBox="1">
            <a:spLocks noChangeArrowheads="1"/>
          </p:cNvSpPr>
          <p:nvPr userDrawn="1"/>
        </p:nvSpPr>
        <p:spPr bwMode="auto">
          <a:xfrm>
            <a:off x="387350" y="4751388"/>
            <a:ext cx="8731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Gotham" pitchFamily="2" charset="0"/>
              </a:defRPr>
            </a:lvl1pPr>
            <a:lvl2pPr marL="742950" indent="-285750">
              <a:defRPr>
                <a:solidFill>
                  <a:schemeClr val="tx1"/>
                </a:solidFill>
                <a:latin typeface="Gotham" pitchFamily="2" charset="0"/>
              </a:defRPr>
            </a:lvl2pPr>
            <a:lvl3pPr marL="1143000" indent="-228600">
              <a:defRPr>
                <a:solidFill>
                  <a:schemeClr val="tx1"/>
                </a:solidFill>
                <a:latin typeface="Gotham" pitchFamily="2" charset="0"/>
              </a:defRPr>
            </a:lvl3pPr>
            <a:lvl4pPr marL="1600200" indent="-228600">
              <a:defRPr>
                <a:solidFill>
                  <a:schemeClr val="tx1"/>
                </a:solidFill>
                <a:latin typeface="Gotham" pitchFamily="2" charset="0"/>
              </a:defRPr>
            </a:lvl4pPr>
            <a:lvl5pPr marL="2057400" indent="-228600">
              <a:defRPr>
                <a:solidFill>
                  <a:schemeClr val="tx1"/>
                </a:solidFill>
                <a:latin typeface="Gotham" pitchFamily="2" charset="0"/>
              </a:defRPr>
            </a:lvl5pPr>
            <a:lvl6pPr marL="2514600" indent="-228600" fontAlgn="base">
              <a:spcBef>
                <a:spcPct val="0"/>
              </a:spcBef>
              <a:spcAft>
                <a:spcPct val="0"/>
              </a:spcAft>
              <a:defRPr>
                <a:solidFill>
                  <a:schemeClr val="tx1"/>
                </a:solidFill>
                <a:latin typeface="Gotham" pitchFamily="2" charset="0"/>
              </a:defRPr>
            </a:lvl6pPr>
            <a:lvl7pPr marL="2971800" indent="-228600" fontAlgn="base">
              <a:spcBef>
                <a:spcPct val="0"/>
              </a:spcBef>
              <a:spcAft>
                <a:spcPct val="0"/>
              </a:spcAft>
              <a:defRPr>
                <a:solidFill>
                  <a:schemeClr val="tx1"/>
                </a:solidFill>
                <a:latin typeface="Gotham" pitchFamily="2" charset="0"/>
              </a:defRPr>
            </a:lvl7pPr>
            <a:lvl8pPr marL="3429000" indent="-228600" fontAlgn="base">
              <a:spcBef>
                <a:spcPct val="0"/>
              </a:spcBef>
              <a:spcAft>
                <a:spcPct val="0"/>
              </a:spcAft>
              <a:defRPr>
                <a:solidFill>
                  <a:schemeClr val="tx1"/>
                </a:solidFill>
                <a:latin typeface="Gotham" pitchFamily="2" charset="0"/>
              </a:defRPr>
            </a:lvl8pPr>
            <a:lvl9pPr marL="3886200" indent="-228600" fontAlgn="base">
              <a:spcBef>
                <a:spcPct val="0"/>
              </a:spcBef>
              <a:spcAft>
                <a:spcPct val="0"/>
              </a:spcAft>
              <a:defRPr>
                <a:solidFill>
                  <a:schemeClr val="tx1"/>
                </a:solidFill>
                <a:latin typeface="Gotham" pitchFamily="2" charset="0"/>
              </a:defRPr>
            </a:lvl9pPr>
          </a:lstStyle>
          <a:p>
            <a:pPr eaLnBrk="1" hangingPunct="1">
              <a:defRPr/>
            </a:pPr>
            <a:r>
              <a:rPr lang="en-US" altLang="en-US" sz="1400" dirty="0">
                <a:solidFill>
                  <a:schemeClr val="tx2"/>
                </a:solidFill>
                <a:latin typeface="BigNoodleTitling" pitchFamily="2" charset="0"/>
                <a:cs typeface="Arial" charset="0"/>
              </a:rPr>
              <a:t>P</a:t>
            </a:r>
            <a:endParaRPr lang="en-AU" altLang="en-US" sz="1400" dirty="0">
              <a:solidFill>
                <a:schemeClr val="tx2"/>
              </a:solidFill>
              <a:latin typeface="BigNoodleTitling" pitchFamily="2" charset="0"/>
              <a:cs typeface="Arial" charset="0"/>
            </a:endParaRPr>
          </a:p>
        </p:txBody>
      </p:sp>
      <p:sp>
        <p:nvSpPr>
          <p:cNvPr id="2" name="Title 1"/>
          <p:cNvSpPr>
            <a:spLocks noGrp="1"/>
          </p:cNvSpPr>
          <p:nvPr>
            <p:ph type="title"/>
          </p:nvPr>
        </p:nvSpPr>
        <p:spPr>
          <a:xfrm>
            <a:off x="1062404" y="125125"/>
            <a:ext cx="7658099" cy="695966"/>
          </a:xfrm>
        </p:spPr>
        <p:txBody>
          <a:bodyPr/>
          <a:lstStyle>
            <a:lvl1pPr>
              <a:lnSpc>
                <a:spcPct val="70000"/>
              </a:lnSpc>
              <a:defRPr sz="4100">
                <a:solidFill>
                  <a:schemeClr val="accent1"/>
                </a:solidFill>
                <a:latin typeface="+mj-lt"/>
              </a:defRPr>
            </a:lvl1pPr>
          </a:lstStyle>
          <a:p>
            <a:r>
              <a:rPr lang="en-US" dirty="0"/>
              <a:t>Click to edit Master title style</a:t>
            </a:r>
            <a:endParaRPr lang="en-AU" dirty="0"/>
          </a:p>
        </p:txBody>
      </p:sp>
      <p:sp>
        <p:nvSpPr>
          <p:cNvPr id="3" name="Content Placeholder 2"/>
          <p:cNvSpPr>
            <a:spLocks noGrp="1"/>
          </p:cNvSpPr>
          <p:nvPr>
            <p:ph idx="1"/>
          </p:nvPr>
        </p:nvSpPr>
        <p:spPr>
          <a:xfrm>
            <a:off x="1062404" y="841773"/>
            <a:ext cx="7658100" cy="3709445"/>
          </a:xfrm>
        </p:spPr>
        <p:txBody>
          <a:bodyPr/>
          <a:lstStyle>
            <a:lvl2pPr marL="0" indent="0">
              <a:buNone/>
              <a:defRPr sz="1200"/>
            </a:lvl2pPr>
            <a:lvl3pPr marL="75761" indent="-75761">
              <a:buClr>
                <a:schemeClr val="accent3"/>
              </a:buClr>
              <a:buSzPct val="125000"/>
              <a:buFont typeface="Arial" panose="020B0604020202020204" pitchFamily="34" charset="0"/>
              <a:buChar char="•"/>
              <a:defRPr/>
            </a:lvl3pPr>
            <a:lvl4pPr marL="227282" indent="-73055">
              <a:buClrTx/>
              <a:buSzPct val="100000"/>
              <a:buFont typeface="Courier New" panose="02070309020205020404" pitchFamily="49" charset="0"/>
              <a:buChar char="–"/>
              <a:defRPr/>
            </a:lvl4pPr>
            <a:lvl5pPr marL="304396" indent="-77114">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a:extLst>
              <a:ext uri="{FF2B5EF4-FFF2-40B4-BE49-F238E27FC236}">
                <a16:creationId xmlns:a16="http://schemas.microsoft.com/office/drawing/2014/main" id="{F6D4C706-A1AB-4A83-9604-F59AD2A663F9}"/>
              </a:ext>
            </a:extLst>
          </p:cNvPr>
          <p:cNvSpPr>
            <a:spLocks noGrp="1"/>
          </p:cNvSpPr>
          <p:nvPr>
            <p:ph type="ftr" sz="quarter" idx="10"/>
          </p:nvPr>
        </p:nvSpPr>
        <p:spPr/>
        <p:txBody>
          <a:bodyPr/>
          <a:lstStyle>
            <a:lvl1pPr>
              <a:defRPr/>
            </a:lvl1pPr>
          </a:lstStyle>
          <a:p>
            <a:pPr>
              <a:defRPr/>
            </a:pPr>
            <a:r>
              <a:rPr lang="en-AU"/>
              <a:t>www.dransfield.com.au</a:t>
            </a:r>
          </a:p>
        </p:txBody>
      </p:sp>
      <p:sp>
        <p:nvSpPr>
          <p:cNvPr id="7" name="Slide Number Placeholder 5">
            <a:extLst>
              <a:ext uri="{FF2B5EF4-FFF2-40B4-BE49-F238E27FC236}">
                <a16:creationId xmlns:a16="http://schemas.microsoft.com/office/drawing/2014/main" id="{D5A193CE-A5FB-4AE1-B688-40215EFD26F9}"/>
              </a:ext>
            </a:extLst>
          </p:cNvPr>
          <p:cNvSpPr>
            <a:spLocks noGrp="1"/>
          </p:cNvSpPr>
          <p:nvPr>
            <p:ph type="sldNum" sz="quarter" idx="11"/>
          </p:nvPr>
        </p:nvSpPr>
        <p:spPr/>
        <p:txBody>
          <a:bodyPr/>
          <a:lstStyle>
            <a:lvl1pPr>
              <a:defRPr/>
            </a:lvl1pPr>
          </a:lstStyle>
          <a:p>
            <a:pPr>
              <a:defRPr/>
            </a:pPr>
            <a:fld id="{8C8D3673-D493-4F81-82A3-88E489807C6D}" type="slidenum">
              <a:rPr lang="en-AU" altLang="en-US"/>
              <a:pPr>
                <a:defRPr/>
              </a:pPr>
              <a:t>‹#›</a:t>
            </a:fld>
            <a:endParaRPr lang="en-AU" altLang="en-US" dirty="0"/>
          </a:p>
        </p:txBody>
      </p:sp>
    </p:spTree>
    <p:extLst>
      <p:ext uri="{BB962C8B-B14F-4D97-AF65-F5344CB8AC3E}">
        <p14:creationId xmlns:p14="http://schemas.microsoft.com/office/powerpoint/2010/main" val="86125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3" descr="D:\Projects\Freelance Work\DesignerRice\Dransfield\DRA1415_Internal-Collateral_04+page2.jpg">
            <a:extLst>
              <a:ext uri="{FF2B5EF4-FFF2-40B4-BE49-F238E27FC236}">
                <a16:creationId xmlns:a16="http://schemas.microsoft.com/office/drawing/2014/main" id="{676AE143-9228-4854-9A4F-8EE2BE5FCF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03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65B9DFD-8036-4C93-9CC6-B977D08DB712}"/>
              </a:ext>
            </a:extLst>
          </p:cNvPr>
          <p:cNvSpPr txBox="1">
            <a:spLocks noChangeArrowheads="1"/>
          </p:cNvSpPr>
          <p:nvPr userDrawn="1"/>
        </p:nvSpPr>
        <p:spPr bwMode="auto">
          <a:xfrm>
            <a:off x="387350" y="4751388"/>
            <a:ext cx="8731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Gotham" pitchFamily="2" charset="0"/>
              </a:defRPr>
            </a:lvl1pPr>
            <a:lvl2pPr marL="742950" indent="-285750">
              <a:defRPr>
                <a:solidFill>
                  <a:schemeClr val="tx1"/>
                </a:solidFill>
                <a:latin typeface="Gotham" pitchFamily="2" charset="0"/>
              </a:defRPr>
            </a:lvl2pPr>
            <a:lvl3pPr marL="1143000" indent="-228600">
              <a:defRPr>
                <a:solidFill>
                  <a:schemeClr val="tx1"/>
                </a:solidFill>
                <a:latin typeface="Gotham" pitchFamily="2" charset="0"/>
              </a:defRPr>
            </a:lvl3pPr>
            <a:lvl4pPr marL="1600200" indent="-228600">
              <a:defRPr>
                <a:solidFill>
                  <a:schemeClr val="tx1"/>
                </a:solidFill>
                <a:latin typeface="Gotham" pitchFamily="2" charset="0"/>
              </a:defRPr>
            </a:lvl4pPr>
            <a:lvl5pPr marL="2057400" indent="-228600">
              <a:defRPr>
                <a:solidFill>
                  <a:schemeClr val="tx1"/>
                </a:solidFill>
                <a:latin typeface="Gotham" pitchFamily="2" charset="0"/>
              </a:defRPr>
            </a:lvl5pPr>
            <a:lvl6pPr marL="2514600" indent="-228600" fontAlgn="base">
              <a:spcBef>
                <a:spcPct val="0"/>
              </a:spcBef>
              <a:spcAft>
                <a:spcPct val="0"/>
              </a:spcAft>
              <a:defRPr>
                <a:solidFill>
                  <a:schemeClr val="tx1"/>
                </a:solidFill>
                <a:latin typeface="Gotham" pitchFamily="2" charset="0"/>
              </a:defRPr>
            </a:lvl6pPr>
            <a:lvl7pPr marL="2971800" indent="-228600" fontAlgn="base">
              <a:spcBef>
                <a:spcPct val="0"/>
              </a:spcBef>
              <a:spcAft>
                <a:spcPct val="0"/>
              </a:spcAft>
              <a:defRPr>
                <a:solidFill>
                  <a:schemeClr val="tx1"/>
                </a:solidFill>
                <a:latin typeface="Gotham" pitchFamily="2" charset="0"/>
              </a:defRPr>
            </a:lvl7pPr>
            <a:lvl8pPr marL="3429000" indent="-228600" fontAlgn="base">
              <a:spcBef>
                <a:spcPct val="0"/>
              </a:spcBef>
              <a:spcAft>
                <a:spcPct val="0"/>
              </a:spcAft>
              <a:defRPr>
                <a:solidFill>
                  <a:schemeClr val="tx1"/>
                </a:solidFill>
                <a:latin typeface="Gotham" pitchFamily="2" charset="0"/>
              </a:defRPr>
            </a:lvl8pPr>
            <a:lvl9pPr marL="3886200" indent="-228600" fontAlgn="base">
              <a:spcBef>
                <a:spcPct val="0"/>
              </a:spcBef>
              <a:spcAft>
                <a:spcPct val="0"/>
              </a:spcAft>
              <a:defRPr>
                <a:solidFill>
                  <a:schemeClr val="tx1"/>
                </a:solidFill>
                <a:latin typeface="Gotham" pitchFamily="2" charset="0"/>
              </a:defRPr>
            </a:lvl9pPr>
          </a:lstStyle>
          <a:p>
            <a:pPr eaLnBrk="1" hangingPunct="1">
              <a:defRPr/>
            </a:pPr>
            <a:r>
              <a:rPr lang="en-US" altLang="en-US" sz="1400" dirty="0">
                <a:solidFill>
                  <a:schemeClr val="tx2"/>
                </a:solidFill>
                <a:latin typeface="BigNoodleTitling" pitchFamily="2" charset="0"/>
                <a:cs typeface="Arial" charset="0"/>
              </a:rPr>
              <a:t>P</a:t>
            </a:r>
            <a:endParaRPr lang="en-AU" altLang="en-US" sz="1400" dirty="0">
              <a:solidFill>
                <a:schemeClr val="tx2"/>
              </a:solidFill>
              <a:latin typeface="BigNoodleTitling" pitchFamily="2" charset="0"/>
              <a:cs typeface="Arial" charset="0"/>
            </a:endParaRPr>
          </a:p>
        </p:txBody>
      </p:sp>
      <p:sp>
        <p:nvSpPr>
          <p:cNvPr id="2" name="Title 1"/>
          <p:cNvSpPr>
            <a:spLocks noGrp="1"/>
          </p:cNvSpPr>
          <p:nvPr>
            <p:ph type="title"/>
          </p:nvPr>
        </p:nvSpPr>
        <p:spPr>
          <a:xfrm>
            <a:off x="395839" y="550614"/>
            <a:ext cx="4176162" cy="695966"/>
          </a:xfrm>
        </p:spPr>
        <p:txBody>
          <a:bodyPr anchor="t"/>
          <a:lstStyle>
            <a:lvl1pPr>
              <a:lnSpc>
                <a:spcPct val="70000"/>
              </a:lnSpc>
              <a:defRPr sz="4100">
                <a:solidFill>
                  <a:schemeClr val="accent1"/>
                </a:solidFill>
                <a:latin typeface="+mj-lt"/>
              </a:defRPr>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FAC6B170-E7A2-496C-9EA2-D7CF85DD5891}"/>
              </a:ext>
            </a:extLst>
          </p:cNvPr>
          <p:cNvSpPr>
            <a:spLocks noGrp="1"/>
          </p:cNvSpPr>
          <p:nvPr>
            <p:ph type="ftr" sz="quarter" idx="10"/>
          </p:nvPr>
        </p:nvSpPr>
        <p:spPr/>
        <p:txBody>
          <a:bodyPr/>
          <a:lstStyle>
            <a:lvl1pPr>
              <a:defRPr/>
            </a:lvl1pPr>
          </a:lstStyle>
          <a:p>
            <a:pPr>
              <a:defRPr/>
            </a:pPr>
            <a:r>
              <a:rPr lang="en-AU"/>
              <a:t>www.dransfield.com.au</a:t>
            </a:r>
          </a:p>
        </p:txBody>
      </p:sp>
      <p:sp>
        <p:nvSpPr>
          <p:cNvPr id="6" name="Slide Number Placeholder 5">
            <a:extLst>
              <a:ext uri="{FF2B5EF4-FFF2-40B4-BE49-F238E27FC236}">
                <a16:creationId xmlns:a16="http://schemas.microsoft.com/office/drawing/2014/main" id="{8BA5C81F-0311-467B-A6FF-4D38A8370B7B}"/>
              </a:ext>
            </a:extLst>
          </p:cNvPr>
          <p:cNvSpPr>
            <a:spLocks noGrp="1"/>
          </p:cNvSpPr>
          <p:nvPr>
            <p:ph type="sldNum" sz="quarter" idx="11"/>
          </p:nvPr>
        </p:nvSpPr>
        <p:spPr/>
        <p:txBody>
          <a:bodyPr/>
          <a:lstStyle>
            <a:lvl1pPr>
              <a:defRPr/>
            </a:lvl1pPr>
          </a:lstStyle>
          <a:p>
            <a:pPr>
              <a:defRPr/>
            </a:pPr>
            <a:fld id="{DA0290F0-92FB-4CCE-90F9-C95789F8DF1C}" type="slidenum">
              <a:rPr lang="en-AU" altLang="en-US"/>
              <a:pPr>
                <a:defRPr/>
              </a:pPr>
              <a:t>‹#›</a:t>
            </a:fld>
            <a:endParaRPr lang="en-AU" altLang="en-US" dirty="0"/>
          </a:p>
        </p:txBody>
      </p:sp>
    </p:spTree>
    <p:extLst>
      <p:ext uri="{BB962C8B-B14F-4D97-AF65-F5344CB8AC3E}">
        <p14:creationId xmlns:p14="http://schemas.microsoft.com/office/powerpoint/2010/main" val="6559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61FE7B55-867A-4CC3-A6EC-A1C0518E3A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03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A1FFF49-5805-4754-97ED-E1F509122A07}"/>
              </a:ext>
            </a:extLst>
          </p:cNvPr>
          <p:cNvSpPr txBox="1">
            <a:spLocks noChangeArrowheads="1"/>
          </p:cNvSpPr>
          <p:nvPr userDrawn="1"/>
        </p:nvSpPr>
        <p:spPr bwMode="auto">
          <a:xfrm>
            <a:off x="387350" y="4751388"/>
            <a:ext cx="8731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Gotham" pitchFamily="2" charset="0"/>
              </a:defRPr>
            </a:lvl1pPr>
            <a:lvl2pPr marL="742950" indent="-285750">
              <a:defRPr>
                <a:solidFill>
                  <a:schemeClr val="tx1"/>
                </a:solidFill>
                <a:latin typeface="Gotham" pitchFamily="2" charset="0"/>
              </a:defRPr>
            </a:lvl2pPr>
            <a:lvl3pPr marL="1143000" indent="-228600">
              <a:defRPr>
                <a:solidFill>
                  <a:schemeClr val="tx1"/>
                </a:solidFill>
                <a:latin typeface="Gotham" pitchFamily="2" charset="0"/>
              </a:defRPr>
            </a:lvl3pPr>
            <a:lvl4pPr marL="1600200" indent="-228600">
              <a:defRPr>
                <a:solidFill>
                  <a:schemeClr val="tx1"/>
                </a:solidFill>
                <a:latin typeface="Gotham" pitchFamily="2" charset="0"/>
              </a:defRPr>
            </a:lvl4pPr>
            <a:lvl5pPr marL="2057400" indent="-228600">
              <a:defRPr>
                <a:solidFill>
                  <a:schemeClr val="tx1"/>
                </a:solidFill>
                <a:latin typeface="Gotham" pitchFamily="2" charset="0"/>
              </a:defRPr>
            </a:lvl5pPr>
            <a:lvl6pPr marL="2514600" indent="-228600" fontAlgn="base">
              <a:spcBef>
                <a:spcPct val="0"/>
              </a:spcBef>
              <a:spcAft>
                <a:spcPct val="0"/>
              </a:spcAft>
              <a:defRPr>
                <a:solidFill>
                  <a:schemeClr val="tx1"/>
                </a:solidFill>
                <a:latin typeface="Gotham" pitchFamily="2" charset="0"/>
              </a:defRPr>
            </a:lvl6pPr>
            <a:lvl7pPr marL="2971800" indent="-228600" fontAlgn="base">
              <a:spcBef>
                <a:spcPct val="0"/>
              </a:spcBef>
              <a:spcAft>
                <a:spcPct val="0"/>
              </a:spcAft>
              <a:defRPr>
                <a:solidFill>
                  <a:schemeClr val="tx1"/>
                </a:solidFill>
                <a:latin typeface="Gotham" pitchFamily="2" charset="0"/>
              </a:defRPr>
            </a:lvl7pPr>
            <a:lvl8pPr marL="3429000" indent="-228600" fontAlgn="base">
              <a:spcBef>
                <a:spcPct val="0"/>
              </a:spcBef>
              <a:spcAft>
                <a:spcPct val="0"/>
              </a:spcAft>
              <a:defRPr>
                <a:solidFill>
                  <a:schemeClr val="tx1"/>
                </a:solidFill>
                <a:latin typeface="Gotham" pitchFamily="2" charset="0"/>
              </a:defRPr>
            </a:lvl8pPr>
            <a:lvl9pPr marL="3886200" indent="-228600" fontAlgn="base">
              <a:spcBef>
                <a:spcPct val="0"/>
              </a:spcBef>
              <a:spcAft>
                <a:spcPct val="0"/>
              </a:spcAft>
              <a:defRPr>
                <a:solidFill>
                  <a:schemeClr val="tx1"/>
                </a:solidFill>
                <a:latin typeface="Gotham" pitchFamily="2" charset="0"/>
              </a:defRPr>
            </a:lvl9pPr>
          </a:lstStyle>
          <a:p>
            <a:pPr eaLnBrk="1" hangingPunct="1">
              <a:defRPr/>
            </a:pPr>
            <a:r>
              <a:rPr lang="en-US" altLang="en-US" sz="1400" dirty="0">
                <a:solidFill>
                  <a:schemeClr val="tx2"/>
                </a:solidFill>
                <a:latin typeface="BigNoodleTitling" pitchFamily="2" charset="0"/>
                <a:cs typeface="Arial" charset="0"/>
              </a:rPr>
              <a:t>P</a:t>
            </a:r>
            <a:endParaRPr lang="en-AU" altLang="en-US" sz="1400" dirty="0">
              <a:solidFill>
                <a:schemeClr val="tx2"/>
              </a:solidFill>
              <a:latin typeface="BigNoodleTitling" pitchFamily="2" charset="0"/>
              <a:cs typeface="Arial" charset="0"/>
            </a:endParaRPr>
          </a:p>
        </p:txBody>
      </p:sp>
      <p:sp>
        <p:nvSpPr>
          <p:cNvPr id="2" name="Title 1"/>
          <p:cNvSpPr>
            <a:spLocks noGrp="1"/>
          </p:cNvSpPr>
          <p:nvPr>
            <p:ph type="title"/>
          </p:nvPr>
        </p:nvSpPr>
        <p:spPr>
          <a:xfrm>
            <a:off x="395839" y="502989"/>
            <a:ext cx="2174713" cy="695966"/>
          </a:xfrm>
        </p:spPr>
        <p:txBody>
          <a:bodyPr/>
          <a:lstStyle>
            <a:lvl1pPr>
              <a:lnSpc>
                <a:spcPct val="70000"/>
              </a:lnSpc>
              <a:defRPr sz="3100">
                <a:solidFill>
                  <a:schemeClr val="accent1"/>
                </a:solidFill>
                <a:latin typeface="+mj-lt"/>
              </a:defRPr>
            </a:lvl1pPr>
          </a:lstStyle>
          <a:p>
            <a:r>
              <a:rPr lang="en-US" dirty="0"/>
              <a:t>Click to edit Master title style</a:t>
            </a:r>
            <a:endParaRPr lang="en-AU" dirty="0"/>
          </a:p>
        </p:txBody>
      </p:sp>
      <p:sp>
        <p:nvSpPr>
          <p:cNvPr id="7" name="Content Placeholder 2"/>
          <p:cNvSpPr>
            <a:spLocks noGrp="1"/>
          </p:cNvSpPr>
          <p:nvPr>
            <p:ph idx="1"/>
          </p:nvPr>
        </p:nvSpPr>
        <p:spPr>
          <a:xfrm>
            <a:off x="3082103" y="1340427"/>
            <a:ext cx="5638401" cy="32107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p:cNvSpPr>
            <a:spLocks noGrp="1"/>
          </p:cNvSpPr>
          <p:nvPr>
            <p:ph idx="13"/>
          </p:nvPr>
        </p:nvSpPr>
        <p:spPr>
          <a:xfrm>
            <a:off x="422031" y="1340427"/>
            <a:ext cx="2082018" cy="3210791"/>
          </a:xfrm>
        </p:spPr>
        <p:txBody>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Footer Placeholder 4">
            <a:extLst>
              <a:ext uri="{FF2B5EF4-FFF2-40B4-BE49-F238E27FC236}">
                <a16:creationId xmlns:a16="http://schemas.microsoft.com/office/drawing/2014/main" id="{95BB8641-E4E8-4A37-89B6-D2BD950F8168}"/>
              </a:ext>
            </a:extLst>
          </p:cNvPr>
          <p:cNvSpPr>
            <a:spLocks noGrp="1"/>
          </p:cNvSpPr>
          <p:nvPr>
            <p:ph type="ftr" sz="quarter" idx="14"/>
          </p:nvPr>
        </p:nvSpPr>
        <p:spPr/>
        <p:txBody>
          <a:bodyPr/>
          <a:lstStyle>
            <a:lvl1pPr>
              <a:defRPr/>
            </a:lvl1pPr>
          </a:lstStyle>
          <a:p>
            <a:pPr>
              <a:defRPr/>
            </a:pPr>
            <a:r>
              <a:rPr lang="en-AU"/>
              <a:t>www.dransfield.com.au</a:t>
            </a:r>
          </a:p>
        </p:txBody>
      </p:sp>
      <p:sp>
        <p:nvSpPr>
          <p:cNvPr id="10" name="Slide Number Placeholder 5">
            <a:extLst>
              <a:ext uri="{FF2B5EF4-FFF2-40B4-BE49-F238E27FC236}">
                <a16:creationId xmlns:a16="http://schemas.microsoft.com/office/drawing/2014/main" id="{6C3F8DEC-7020-404E-9C84-25B9828F87E6}"/>
              </a:ext>
            </a:extLst>
          </p:cNvPr>
          <p:cNvSpPr>
            <a:spLocks noGrp="1"/>
          </p:cNvSpPr>
          <p:nvPr>
            <p:ph type="sldNum" sz="quarter" idx="15"/>
          </p:nvPr>
        </p:nvSpPr>
        <p:spPr/>
        <p:txBody>
          <a:bodyPr/>
          <a:lstStyle>
            <a:lvl1pPr>
              <a:defRPr/>
            </a:lvl1pPr>
          </a:lstStyle>
          <a:p>
            <a:pPr>
              <a:defRPr/>
            </a:pPr>
            <a:fld id="{D7145456-F72F-4678-B848-3EFD42EB219D}" type="slidenum">
              <a:rPr lang="en-AU" altLang="en-US"/>
              <a:pPr>
                <a:defRPr/>
              </a:pPr>
              <a:t>‹#›</a:t>
            </a:fld>
            <a:endParaRPr lang="en-AU" altLang="en-US" dirty="0"/>
          </a:p>
        </p:txBody>
      </p:sp>
    </p:spTree>
    <p:extLst>
      <p:ext uri="{BB962C8B-B14F-4D97-AF65-F5344CB8AC3E}">
        <p14:creationId xmlns:p14="http://schemas.microsoft.com/office/powerpoint/2010/main" val="241143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D:\Projects\Freelance Work\DesignerRice\Dransfield\background.jpg">
            <a:extLst>
              <a:ext uri="{FF2B5EF4-FFF2-40B4-BE49-F238E27FC236}">
                <a16:creationId xmlns:a16="http://schemas.microsoft.com/office/drawing/2014/main" id="{7FCA665F-93BE-4A12-A2B9-603E08B2D5D5}"/>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t="2007" b="1018"/>
          <a:stretch>
            <a:fillRect/>
          </a:stretch>
        </p:blipFill>
        <p:spPr bwMode="auto">
          <a:xfrm>
            <a:off x="0" y="0"/>
            <a:ext cx="9144000"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9218F7AC-1ABC-4685-8C9E-14E7F1BBF658}"/>
              </a:ext>
            </a:extLst>
          </p:cNvPr>
          <p:cNvSpPr>
            <a:spLocks noGrp="1"/>
          </p:cNvSpPr>
          <p:nvPr>
            <p:ph type="title"/>
          </p:nvPr>
        </p:nvSpPr>
        <p:spPr bwMode="auto">
          <a:xfrm>
            <a:off x="422275" y="73025"/>
            <a:ext cx="82978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AU" altLang="en-US"/>
          </a:p>
        </p:txBody>
      </p:sp>
      <p:sp>
        <p:nvSpPr>
          <p:cNvPr id="1028" name="Text Placeholder 2">
            <a:extLst>
              <a:ext uri="{FF2B5EF4-FFF2-40B4-BE49-F238E27FC236}">
                <a16:creationId xmlns:a16="http://schemas.microsoft.com/office/drawing/2014/main" id="{FC864951-AA80-4A8A-A4BE-10F8345F21EF}"/>
              </a:ext>
            </a:extLst>
          </p:cNvPr>
          <p:cNvSpPr>
            <a:spLocks noGrp="1"/>
          </p:cNvSpPr>
          <p:nvPr>
            <p:ph type="body" idx="1"/>
          </p:nvPr>
        </p:nvSpPr>
        <p:spPr bwMode="auto">
          <a:xfrm>
            <a:off x="422275" y="841375"/>
            <a:ext cx="8297863"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7A57971-42DE-4DD9-9E97-34CF0190D00D}"/>
              </a:ext>
            </a:extLst>
          </p:cNvPr>
          <p:cNvSpPr>
            <a:spLocks noGrp="1"/>
          </p:cNvSpPr>
          <p:nvPr>
            <p:ph type="ftr" sz="quarter" idx="3"/>
          </p:nvPr>
        </p:nvSpPr>
        <p:spPr>
          <a:xfrm>
            <a:off x="769938" y="4751388"/>
            <a:ext cx="2895600" cy="166687"/>
          </a:xfrm>
          <a:prstGeom prst="rect">
            <a:avLst/>
          </a:prstGeom>
        </p:spPr>
        <p:txBody>
          <a:bodyPr vert="horz" lIns="0" tIns="0" rIns="0" bIns="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r>
              <a:rPr lang="en-AU"/>
              <a:t>www.dransfield.com.au</a:t>
            </a:r>
          </a:p>
        </p:txBody>
      </p:sp>
      <p:sp>
        <p:nvSpPr>
          <p:cNvPr id="6" name="Slide Number Placeholder 5">
            <a:extLst>
              <a:ext uri="{FF2B5EF4-FFF2-40B4-BE49-F238E27FC236}">
                <a16:creationId xmlns:a16="http://schemas.microsoft.com/office/drawing/2014/main" id="{61BF20D9-110E-4B44-82BD-911F28A6E421}"/>
              </a:ext>
            </a:extLst>
          </p:cNvPr>
          <p:cNvSpPr>
            <a:spLocks noGrp="1"/>
          </p:cNvSpPr>
          <p:nvPr>
            <p:ph type="sldNum" sz="quarter" idx="4"/>
          </p:nvPr>
        </p:nvSpPr>
        <p:spPr>
          <a:xfrm>
            <a:off x="474663" y="4751388"/>
            <a:ext cx="250825" cy="166687"/>
          </a:xfrm>
          <a:prstGeom prst="rect">
            <a:avLst/>
          </a:prstGeom>
        </p:spPr>
        <p:txBody>
          <a:bodyPr vert="horz" wrap="square" lIns="0" tIns="0" rIns="0" bIns="0" numCol="1" anchor="ctr" anchorCtr="0" compatLnSpc="1">
            <a:prstTxWarp prst="textNoShape">
              <a:avLst/>
            </a:prstTxWarp>
          </a:bodyPr>
          <a:lstStyle>
            <a:lvl1pPr eaLnBrk="1" hangingPunct="1">
              <a:defRPr sz="1400">
                <a:solidFill>
                  <a:srgbClr val="898989"/>
                </a:solidFill>
                <a:latin typeface="BigNoodleTitling" charset="0"/>
              </a:defRPr>
            </a:lvl1pPr>
          </a:lstStyle>
          <a:p>
            <a:pPr>
              <a:defRPr/>
            </a:pPr>
            <a:fld id="{E347BD26-6A74-4E48-80D6-B509406F0E78}" type="slidenum">
              <a:rPr lang="en-AU" altLang="en-US"/>
              <a:pPr>
                <a:defRPr/>
              </a:pPr>
              <a:t>‹#›</a:t>
            </a:fld>
            <a:endParaRPr lang="en-AU" altLang="en-US" dirty="0"/>
          </a:p>
        </p:txBody>
      </p:sp>
      <p:sp>
        <p:nvSpPr>
          <p:cNvPr id="1031" name="TextBox 9">
            <a:extLst>
              <a:ext uri="{FF2B5EF4-FFF2-40B4-BE49-F238E27FC236}">
                <a16:creationId xmlns:a16="http://schemas.microsoft.com/office/drawing/2014/main" id="{5E85D82D-CB14-4C6A-B038-8EE85EF32714}"/>
              </a:ext>
            </a:extLst>
          </p:cNvPr>
          <p:cNvSpPr txBox="1">
            <a:spLocks noChangeArrowheads="1"/>
          </p:cNvSpPr>
          <p:nvPr userDrawn="1"/>
        </p:nvSpPr>
        <p:spPr bwMode="auto">
          <a:xfrm>
            <a:off x="387350" y="4751388"/>
            <a:ext cx="87313"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Gotham" pitchFamily="2" charset="0"/>
              </a:defRPr>
            </a:lvl1pPr>
            <a:lvl2pPr marL="742950" indent="-285750">
              <a:defRPr>
                <a:solidFill>
                  <a:schemeClr val="tx1"/>
                </a:solidFill>
                <a:latin typeface="Gotham" pitchFamily="2" charset="0"/>
              </a:defRPr>
            </a:lvl2pPr>
            <a:lvl3pPr marL="1143000" indent="-228600">
              <a:defRPr>
                <a:solidFill>
                  <a:schemeClr val="tx1"/>
                </a:solidFill>
                <a:latin typeface="Gotham" pitchFamily="2" charset="0"/>
              </a:defRPr>
            </a:lvl3pPr>
            <a:lvl4pPr marL="1600200" indent="-228600">
              <a:defRPr>
                <a:solidFill>
                  <a:schemeClr val="tx1"/>
                </a:solidFill>
                <a:latin typeface="Gotham" pitchFamily="2" charset="0"/>
              </a:defRPr>
            </a:lvl4pPr>
            <a:lvl5pPr marL="2057400" indent="-228600">
              <a:defRPr>
                <a:solidFill>
                  <a:schemeClr val="tx1"/>
                </a:solidFill>
                <a:latin typeface="Gotham" pitchFamily="2" charset="0"/>
              </a:defRPr>
            </a:lvl5pPr>
            <a:lvl6pPr marL="2514600" indent="-228600" fontAlgn="base">
              <a:spcBef>
                <a:spcPct val="0"/>
              </a:spcBef>
              <a:spcAft>
                <a:spcPct val="0"/>
              </a:spcAft>
              <a:defRPr>
                <a:solidFill>
                  <a:schemeClr val="tx1"/>
                </a:solidFill>
                <a:latin typeface="Gotham" pitchFamily="2" charset="0"/>
              </a:defRPr>
            </a:lvl6pPr>
            <a:lvl7pPr marL="2971800" indent="-228600" fontAlgn="base">
              <a:spcBef>
                <a:spcPct val="0"/>
              </a:spcBef>
              <a:spcAft>
                <a:spcPct val="0"/>
              </a:spcAft>
              <a:defRPr>
                <a:solidFill>
                  <a:schemeClr val="tx1"/>
                </a:solidFill>
                <a:latin typeface="Gotham" pitchFamily="2" charset="0"/>
              </a:defRPr>
            </a:lvl7pPr>
            <a:lvl8pPr marL="3429000" indent="-228600" fontAlgn="base">
              <a:spcBef>
                <a:spcPct val="0"/>
              </a:spcBef>
              <a:spcAft>
                <a:spcPct val="0"/>
              </a:spcAft>
              <a:defRPr>
                <a:solidFill>
                  <a:schemeClr val="tx1"/>
                </a:solidFill>
                <a:latin typeface="Gotham" pitchFamily="2" charset="0"/>
              </a:defRPr>
            </a:lvl8pPr>
            <a:lvl9pPr marL="3886200" indent="-228600" fontAlgn="base">
              <a:spcBef>
                <a:spcPct val="0"/>
              </a:spcBef>
              <a:spcAft>
                <a:spcPct val="0"/>
              </a:spcAft>
              <a:defRPr>
                <a:solidFill>
                  <a:schemeClr val="tx1"/>
                </a:solidFill>
                <a:latin typeface="Gotham" pitchFamily="2" charset="0"/>
              </a:defRPr>
            </a:lvl9pPr>
          </a:lstStyle>
          <a:p>
            <a:pPr eaLnBrk="1" hangingPunct="1">
              <a:defRPr/>
            </a:pPr>
            <a:r>
              <a:rPr lang="en-US" altLang="en-US" sz="1400" dirty="0">
                <a:solidFill>
                  <a:schemeClr val="tx2"/>
                </a:solidFill>
                <a:latin typeface="BigNoodleTitling" pitchFamily="2" charset="0"/>
                <a:cs typeface="Arial" charset="0"/>
              </a:rPr>
              <a:t>P</a:t>
            </a:r>
            <a:endParaRPr lang="en-AU" altLang="en-US" sz="1400" dirty="0">
              <a:solidFill>
                <a:schemeClr val="tx2"/>
              </a:solidFill>
              <a:latin typeface="BigNoodleTitling" pitchFamily="2" charset="0"/>
              <a:cs typeface="Arial" charset="0"/>
            </a:endParaRPr>
          </a:p>
        </p:txBody>
      </p:sp>
    </p:spTree>
  </p:cSld>
  <p:clrMap bg1="lt1" tx1="dk1" bg2="lt2" tx2="dk2" accent1="accent1" accent2="accent2" accent3="accent3" accent4="accent4" accent5="accent5" accent6="accent6" hlink="hlink" folHlink="folHlink"/>
  <p:sldLayoutIdLst>
    <p:sldLayoutId id="2147485075" r:id="rId1"/>
    <p:sldLayoutId id="2147485076" r:id="rId2"/>
    <p:sldLayoutId id="2147485071" r:id="rId3"/>
    <p:sldLayoutId id="2147485072" r:id="rId4"/>
    <p:sldLayoutId id="2147485073" r:id="rId5"/>
    <p:sldLayoutId id="2147485074" r:id="rId6"/>
    <p:sldLayoutId id="2147485077" r:id="rId7"/>
    <p:sldLayoutId id="2147485078" r:id="rId8"/>
    <p:sldLayoutId id="2147485079" r:id="rId9"/>
    <p:sldLayoutId id="2147485080" r:id="rId10"/>
    <p:sldLayoutId id="2147485081" r:id="rId11"/>
    <p:sldLayoutId id="2147485082" r:id="rId12"/>
    <p:sldLayoutId id="2147485083" r:id="rId13"/>
    <p:sldLayoutId id="2147485084" r:id="rId14"/>
    <p:sldLayoutId id="2147485085" r:id="rId15"/>
    <p:sldLayoutId id="2147485086" r:id="rId16"/>
  </p:sldLayoutIdLst>
  <p:hf hdr="0" dt="0"/>
  <p:txStyles>
    <p:titleStyle>
      <a:lvl1pPr algn="l" rtl="0" eaLnBrk="0" fontAlgn="base" hangingPunct="0">
        <a:spcBef>
          <a:spcPct val="0"/>
        </a:spcBef>
        <a:spcAft>
          <a:spcPct val="0"/>
        </a:spcAft>
        <a:defRPr sz="2000" kern="1200">
          <a:solidFill>
            <a:schemeClr val="tx1"/>
          </a:solidFill>
          <a:latin typeface="Gotham" panose="02000603030000020004" pitchFamily="2" charset="0"/>
          <a:ea typeface="+mj-ea"/>
          <a:cs typeface="+mj-cs"/>
        </a:defRPr>
      </a:lvl1pPr>
      <a:lvl2pPr algn="l" rtl="0" eaLnBrk="0" fontAlgn="base" hangingPunct="0">
        <a:spcBef>
          <a:spcPct val="0"/>
        </a:spcBef>
        <a:spcAft>
          <a:spcPct val="0"/>
        </a:spcAft>
        <a:defRPr sz="2000">
          <a:solidFill>
            <a:schemeClr val="tx1"/>
          </a:solidFill>
          <a:latin typeface="Gotham" pitchFamily="2" charset="0"/>
        </a:defRPr>
      </a:lvl2pPr>
      <a:lvl3pPr algn="l" rtl="0" eaLnBrk="0" fontAlgn="base" hangingPunct="0">
        <a:spcBef>
          <a:spcPct val="0"/>
        </a:spcBef>
        <a:spcAft>
          <a:spcPct val="0"/>
        </a:spcAft>
        <a:defRPr sz="2000">
          <a:solidFill>
            <a:schemeClr val="tx1"/>
          </a:solidFill>
          <a:latin typeface="Gotham" pitchFamily="2" charset="0"/>
        </a:defRPr>
      </a:lvl3pPr>
      <a:lvl4pPr algn="l" rtl="0" eaLnBrk="0" fontAlgn="base" hangingPunct="0">
        <a:spcBef>
          <a:spcPct val="0"/>
        </a:spcBef>
        <a:spcAft>
          <a:spcPct val="0"/>
        </a:spcAft>
        <a:defRPr sz="2000">
          <a:solidFill>
            <a:schemeClr val="tx1"/>
          </a:solidFill>
          <a:latin typeface="Gotham" pitchFamily="2" charset="0"/>
        </a:defRPr>
      </a:lvl4pPr>
      <a:lvl5pPr algn="l" rtl="0" eaLnBrk="0" fontAlgn="base" hangingPunct="0">
        <a:spcBef>
          <a:spcPct val="0"/>
        </a:spcBef>
        <a:spcAft>
          <a:spcPct val="0"/>
        </a:spcAft>
        <a:defRPr sz="2000">
          <a:solidFill>
            <a:schemeClr val="tx1"/>
          </a:solidFill>
          <a:latin typeface="Gotham" pitchFamily="2" charset="0"/>
        </a:defRPr>
      </a:lvl5pPr>
      <a:lvl6pPr marL="389626" algn="l" rtl="0" fontAlgn="base">
        <a:spcBef>
          <a:spcPct val="0"/>
        </a:spcBef>
        <a:spcAft>
          <a:spcPct val="0"/>
        </a:spcAft>
        <a:defRPr sz="2000">
          <a:solidFill>
            <a:schemeClr val="tx1"/>
          </a:solidFill>
          <a:latin typeface="Gotham" pitchFamily="2" charset="0"/>
        </a:defRPr>
      </a:lvl6pPr>
      <a:lvl7pPr marL="779252" algn="l" rtl="0" fontAlgn="base">
        <a:spcBef>
          <a:spcPct val="0"/>
        </a:spcBef>
        <a:spcAft>
          <a:spcPct val="0"/>
        </a:spcAft>
        <a:defRPr sz="2000">
          <a:solidFill>
            <a:schemeClr val="tx1"/>
          </a:solidFill>
          <a:latin typeface="Gotham" pitchFamily="2" charset="0"/>
        </a:defRPr>
      </a:lvl7pPr>
      <a:lvl8pPr marL="1168878" algn="l" rtl="0" fontAlgn="base">
        <a:spcBef>
          <a:spcPct val="0"/>
        </a:spcBef>
        <a:spcAft>
          <a:spcPct val="0"/>
        </a:spcAft>
        <a:defRPr sz="2000">
          <a:solidFill>
            <a:schemeClr val="tx1"/>
          </a:solidFill>
          <a:latin typeface="Gotham" pitchFamily="2" charset="0"/>
        </a:defRPr>
      </a:lvl8pPr>
      <a:lvl9pPr marL="1558503" algn="l" rtl="0" fontAlgn="base">
        <a:spcBef>
          <a:spcPct val="0"/>
        </a:spcBef>
        <a:spcAft>
          <a:spcPct val="0"/>
        </a:spcAft>
        <a:defRPr sz="2000">
          <a:solidFill>
            <a:schemeClr val="tx1"/>
          </a:solidFill>
          <a:latin typeface="Gotham" pitchFamily="2" charset="0"/>
        </a:defRPr>
      </a:lvl9pPr>
    </p:titleStyle>
    <p:bodyStyle>
      <a:lvl1pPr algn="l" rtl="0" eaLnBrk="0" fontAlgn="base" hangingPunct="0">
        <a:spcBef>
          <a:spcPts val="513"/>
        </a:spcBef>
        <a:spcAft>
          <a:spcPct val="0"/>
        </a:spcAft>
        <a:buFont typeface="Arial" panose="020B0604020202020204" pitchFamily="34" charset="0"/>
        <a:defRPr sz="800" kern="1200">
          <a:solidFill>
            <a:schemeClr val="tx1"/>
          </a:solidFill>
          <a:latin typeface="+mn-lt"/>
          <a:ea typeface="+mn-ea"/>
          <a:cs typeface="+mn-cs"/>
        </a:defRPr>
      </a:lvl1pPr>
      <a:lvl2pPr marL="76200" indent="-76200" algn="l" rtl="0" eaLnBrk="0" fontAlgn="base" hangingPunct="0">
        <a:spcBef>
          <a:spcPts val="513"/>
        </a:spcBef>
        <a:spcAft>
          <a:spcPct val="0"/>
        </a:spcAft>
        <a:buClr>
          <a:srgbClr val="519FD7"/>
        </a:buClr>
        <a:buSzPct val="125000"/>
        <a:buFont typeface="Arial" panose="020B0604020202020204" pitchFamily="34" charset="0"/>
        <a:buChar char="•"/>
        <a:defRPr sz="800" kern="1200">
          <a:solidFill>
            <a:schemeClr val="tx1"/>
          </a:solidFill>
          <a:latin typeface="+mn-lt"/>
          <a:ea typeface="+mn-ea"/>
          <a:cs typeface="+mn-cs"/>
        </a:defRPr>
      </a:lvl2pPr>
      <a:lvl3pPr marL="153988" indent="-76200" algn="l" rtl="0" eaLnBrk="0" fontAlgn="base" hangingPunct="0">
        <a:spcBef>
          <a:spcPts val="513"/>
        </a:spcBef>
        <a:spcAft>
          <a:spcPct val="0"/>
        </a:spcAft>
        <a:buFont typeface="Courier New" panose="02070309020205020404" pitchFamily="49" charset="0"/>
        <a:buChar char="–"/>
        <a:defRPr sz="800" kern="1200">
          <a:solidFill>
            <a:schemeClr val="tx1"/>
          </a:solidFill>
          <a:latin typeface="+mn-lt"/>
          <a:ea typeface="+mn-ea"/>
          <a:cs typeface="+mn-cs"/>
        </a:defRPr>
      </a:lvl3pPr>
      <a:lvl4pPr marL="227013" indent="-73025" algn="l" rtl="0" eaLnBrk="0" fontAlgn="base" hangingPunct="0">
        <a:spcBef>
          <a:spcPts val="513"/>
        </a:spcBef>
        <a:spcAft>
          <a:spcPct val="0"/>
        </a:spcAft>
        <a:buClr>
          <a:srgbClr val="519FD7"/>
        </a:buClr>
        <a:buSzPct val="125000"/>
        <a:buFont typeface="Arial" panose="020B0604020202020204" pitchFamily="34" charset="0"/>
        <a:buChar char="•"/>
        <a:defRPr sz="800" kern="1200">
          <a:solidFill>
            <a:schemeClr val="tx1"/>
          </a:solidFill>
          <a:latin typeface="+mn-lt"/>
          <a:ea typeface="+mn-ea"/>
          <a:cs typeface="+mn-cs"/>
        </a:defRPr>
      </a:lvl4pPr>
      <a:lvl5pPr marL="303213" indent="-76200" algn="l" rtl="0" eaLnBrk="0" fontAlgn="base" hangingPunct="0">
        <a:spcBef>
          <a:spcPts val="513"/>
        </a:spcBef>
        <a:spcAft>
          <a:spcPct val="0"/>
        </a:spcAft>
        <a:buFont typeface="Courier New" panose="02070309020205020404" pitchFamily="49" charset="0"/>
        <a:buChar char="–"/>
        <a:defRPr sz="800" kern="1200">
          <a:solidFill>
            <a:schemeClr val="tx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1D96C44-9166-405A-89E0-2957C15AC28C}"/>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A1B4FE83-6187-493B-A32F-F004DB9AD02C}"/>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CA9623B0-E903-4A27-941C-C2967651F63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E65249C-2E2E-4A3C-8F1B-3F5B9CB48EB7}" type="datetimeFigureOut">
              <a:rPr lang="en-AU"/>
              <a:pPr>
                <a:defRPr/>
              </a:pPr>
              <a:t>22/01/2019</a:t>
            </a:fld>
            <a:endParaRPr lang="en-AU"/>
          </a:p>
        </p:txBody>
      </p:sp>
      <p:sp>
        <p:nvSpPr>
          <p:cNvPr id="5" name="Footer Placeholder 4">
            <a:extLst>
              <a:ext uri="{FF2B5EF4-FFF2-40B4-BE49-F238E27FC236}">
                <a16:creationId xmlns:a16="http://schemas.microsoft.com/office/drawing/2014/main" id="{C63F478A-D8D7-4ABF-8613-5972976E095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AU"/>
          </a:p>
        </p:txBody>
      </p:sp>
      <p:sp>
        <p:nvSpPr>
          <p:cNvPr id="6" name="Slide Number Placeholder 5">
            <a:extLst>
              <a:ext uri="{FF2B5EF4-FFF2-40B4-BE49-F238E27FC236}">
                <a16:creationId xmlns:a16="http://schemas.microsoft.com/office/drawing/2014/main" id="{079085BF-172B-4D17-9B8D-00CCE897670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905937C-6DAB-4721-8E07-B8E54CB38C8D}"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5087" r:id="rId1"/>
    <p:sldLayoutId id="2147485088" r:id="rId2"/>
    <p:sldLayoutId id="2147485089" r:id="rId3"/>
    <p:sldLayoutId id="2147485090" r:id="rId4"/>
    <p:sldLayoutId id="2147485091"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5FA1B1-1491-41EA-B4A8-93016FDFB08D}"/>
              </a:ext>
            </a:extLst>
          </p:cNvPr>
          <p:cNvPicPr>
            <a:picLocks noChangeAspect="1"/>
          </p:cNvPicPr>
          <p:nvPr/>
        </p:nvPicPr>
        <p:blipFill>
          <a:blip r:embed="rId3">
            <a:grayscl/>
          </a:blip>
          <a:stretch>
            <a:fillRect/>
          </a:stretch>
        </p:blipFill>
        <p:spPr>
          <a:xfrm>
            <a:off x="0" y="-1588"/>
            <a:ext cx="9144000" cy="5143500"/>
          </a:xfrm>
          <a:prstGeom prst="rect">
            <a:avLst/>
          </a:prstGeom>
        </p:spPr>
      </p:pic>
      <p:pic>
        <p:nvPicPr>
          <p:cNvPr id="9" name="Picture 8">
            <a:extLst>
              <a:ext uri="{FF2B5EF4-FFF2-40B4-BE49-F238E27FC236}">
                <a16:creationId xmlns:a16="http://schemas.microsoft.com/office/drawing/2014/main" id="{91A13D77-E31F-4F1A-A18D-4BDB148A866F}"/>
              </a:ext>
            </a:extLst>
          </p:cNvPr>
          <p:cNvPicPr>
            <a:picLocks noChangeAspect="1"/>
          </p:cNvPicPr>
          <p:nvPr/>
        </p:nvPicPr>
        <p:blipFill rotWithShape="1">
          <a:blip r:embed="rId4"/>
          <a:srcRect r="14015"/>
          <a:stretch/>
        </p:blipFill>
        <p:spPr>
          <a:xfrm>
            <a:off x="1207929" y="410955"/>
            <a:ext cx="6899751" cy="43215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509E0E-1D88-4BAE-8C92-2135F26631D8}"/>
              </a:ext>
            </a:extLst>
          </p:cNvPr>
          <p:cNvSpPr/>
          <p:nvPr/>
        </p:nvSpPr>
        <p:spPr>
          <a:xfrm>
            <a:off x="7202487" y="4664078"/>
            <a:ext cx="1614026" cy="290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itle 5">
            <a:extLst>
              <a:ext uri="{FF2B5EF4-FFF2-40B4-BE49-F238E27FC236}">
                <a16:creationId xmlns:a16="http://schemas.microsoft.com/office/drawing/2014/main" id="{B723C0D4-6FCE-4F0D-B288-22C37AEFCFD6}"/>
              </a:ext>
            </a:extLst>
          </p:cNvPr>
          <p:cNvSpPr txBox="1">
            <a:spLocks/>
          </p:cNvSpPr>
          <p:nvPr/>
        </p:nvSpPr>
        <p:spPr bwMode="auto">
          <a:xfrm>
            <a:off x="390524" y="333375"/>
            <a:ext cx="2344739"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500" kern="1200">
                <a:solidFill>
                  <a:schemeClr val="tx1"/>
                </a:solidFill>
                <a:latin typeface="Gotham" panose="02000603030000020004" pitchFamily="2" charset="0"/>
                <a:ea typeface="+mj-ea"/>
                <a:cs typeface="+mj-cs"/>
              </a:defRPr>
            </a:lvl1pPr>
            <a:lvl2pPr algn="l" rtl="0" eaLnBrk="0" fontAlgn="base" hangingPunct="0">
              <a:spcBef>
                <a:spcPct val="0"/>
              </a:spcBef>
              <a:spcAft>
                <a:spcPct val="0"/>
              </a:spcAft>
              <a:defRPr sz="2000">
                <a:solidFill>
                  <a:schemeClr val="tx1"/>
                </a:solidFill>
                <a:latin typeface="Gotham" pitchFamily="2" charset="0"/>
              </a:defRPr>
            </a:lvl2pPr>
            <a:lvl3pPr algn="l" rtl="0" eaLnBrk="0" fontAlgn="base" hangingPunct="0">
              <a:spcBef>
                <a:spcPct val="0"/>
              </a:spcBef>
              <a:spcAft>
                <a:spcPct val="0"/>
              </a:spcAft>
              <a:defRPr sz="2000">
                <a:solidFill>
                  <a:schemeClr val="tx1"/>
                </a:solidFill>
                <a:latin typeface="Gotham" pitchFamily="2" charset="0"/>
              </a:defRPr>
            </a:lvl3pPr>
            <a:lvl4pPr algn="l" rtl="0" eaLnBrk="0" fontAlgn="base" hangingPunct="0">
              <a:spcBef>
                <a:spcPct val="0"/>
              </a:spcBef>
              <a:spcAft>
                <a:spcPct val="0"/>
              </a:spcAft>
              <a:defRPr sz="2000">
                <a:solidFill>
                  <a:schemeClr val="tx1"/>
                </a:solidFill>
                <a:latin typeface="Gotham" pitchFamily="2" charset="0"/>
              </a:defRPr>
            </a:lvl4pPr>
            <a:lvl5pPr algn="l" rtl="0" eaLnBrk="0" fontAlgn="base" hangingPunct="0">
              <a:spcBef>
                <a:spcPct val="0"/>
              </a:spcBef>
              <a:spcAft>
                <a:spcPct val="0"/>
              </a:spcAft>
              <a:defRPr sz="2000">
                <a:solidFill>
                  <a:schemeClr val="tx1"/>
                </a:solidFill>
                <a:latin typeface="Gotham" pitchFamily="2" charset="0"/>
              </a:defRPr>
            </a:lvl5pPr>
            <a:lvl6pPr marL="389626" algn="l" rtl="0" fontAlgn="base">
              <a:spcBef>
                <a:spcPct val="0"/>
              </a:spcBef>
              <a:spcAft>
                <a:spcPct val="0"/>
              </a:spcAft>
              <a:defRPr sz="2000">
                <a:solidFill>
                  <a:schemeClr val="tx1"/>
                </a:solidFill>
                <a:latin typeface="Gotham" pitchFamily="2" charset="0"/>
              </a:defRPr>
            </a:lvl6pPr>
            <a:lvl7pPr marL="779252" algn="l" rtl="0" fontAlgn="base">
              <a:spcBef>
                <a:spcPct val="0"/>
              </a:spcBef>
              <a:spcAft>
                <a:spcPct val="0"/>
              </a:spcAft>
              <a:defRPr sz="2000">
                <a:solidFill>
                  <a:schemeClr val="tx1"/>
                </a:solidFill>
                <a:latin typeface="Gotham" pitchFamily="2" charset="0"/>
              </a:defRPr>
            </a:lvl7pPr>
            <a:lvl8pPr marL="1168878" algn="l" rtl="0" fontAlgn="base">
              <a:spcBef>
                <a:spcPct val="0"/>
              </a:spcBef>
              <a:spcAft>
                <a:spcPct val="0"/>
              </a:spcAft>
              <a:defRPr sz="2000">
                <a:solidFill>
                  <a:schemeClr val="tx1"/>
                </a:solidFill>
                <a:latin typeface="Gotham" pitchFamily="2" charset="0"/>
              </a:defRPr>
            </a:lvl8pPr>
            <a:lvl9pPr marL="1558503" algn="l" rtl="0" fontAlgn="base">
              <a:spcBef>
                <a:spcPct val="0"/>
              </a:spcBef>
              <a:spcAft>
                <a:spcPct val="0"/>
              </a:spcAft>
              <a:defRPr sz="2000">
                <a:solidFill>
                  <a:schemeClr val="tx1"/>
                </a:solidFill>
                <a:latin typeface="Gotham" pitchFamily="2" charset="0"/>
              </a:defRPr>
            </a:lvl9pPr>
          </a:lstStyle>
          <a:p>
            <a:pPr algn="l" eaLnBrk="1" fontAlgn="auto" hangingPunct="1">
              <a:lnSpc>
                <a:spcPct val="70000"/>
              </a:lnSpc>
              <a:spcAft>
                <a:spcPts val="0"/>
              </a:spcAft>
              <a:defRPr/>
            </a:pPr>
            <a:r>
              <a:rPr lang="en-AU" sz="4800" dirty="0">
                <a:solidFill>
                  <a:schemeClr val="accent1"/>
                </a:solidFill>
                <a:latin typeface="+mj-lt"/>
              </a:rPr>
              <a:t>Major City RevPAR </a:t>
            </a:r>
            <a:r>
              <a:rPr lang="en-AU" sz="4400" dirty="0">
                <a:solidFill>
                  <a:schemeClr val="accent2"/>
                </a:solidFill>
                <a:latin typeface="+mj-lt"/>
              </a:rPr>
              <a:t>Forecast</a:t>
            </a:r>
          </a:p>
          <a:p>
            <a:pPr algn="l" eaLnBrk="1" fontAlgn="auto" hangingPunct="1">
              <a:lnSpc>
                <a:spcPct val="70000"/>
              </a:lnSpc>
              <a:spcAft>
                <a:spcPts val="0"/>
              </a:spcAft>
              <a:defRPr/>
            </a:pPr>
            <a:r>
              <a:rPr lang="en-AU" sz="3600" dirty="0">
                <a:solidFill>
                  <a:schemeClr val="accent1"/>
                </a:solidFill>
                <a:latin typeface="+mj-lt"/>
              </a:rPr>
              <a:t> </a:t>
            </a:r>
          </a:p>
          <a:p>
            <a:pPr algn="l" eaLnBrk="1" fontAlgn="auto" hangingPunct="1">
              <a:lnSpc>
                <a:spcPct val="70000"/>
              </a:lnSpc>
              <a:spcAft>
                <a:spcPts val="0"/>
              </a:spcAft>
              <a:defRPr/>
            </a:pPr>
            <a:endParaRPr lang="en-AU" sz="3600" dirty="0">
              <a:solidFill>
                <a:schemeClr val="accent1"/>
              </a:solidFill>
              <a:latin typeface="+mj-lt"/>
            </a:endParaRPr>
          </a:p>
          <a:p>
            <a:pPr algn="l" eaLnBrk="1" fontAlgn="auto" hangingPunct="1">
              <a:lnSpc>
                <a:spcPct val="70000"/>
              </a:lnSpc>
              <a:spcAft>
                <a:spcPts val="0"/>
              </a:spcAft>
              <a:defRPr/>
            </a:pPr>
            <a:endParaRPr lang="en-AU" sz="3600" dirty="0">
              <a:solidFill>
                <a:schemeClr val="accent1"/>
              </a:solidFill>
              <a:latin typeface="+mj-lt"/>
            </a:endParaRPr>
          </a:p>
          <a:p>
            <a:pPr algn="l" eaLnBrk="1" fontAlgn="auto" hangingPunct="1">
              <a:lnSpc>
                <a:spcPct val="70000"/>
              </a:lnSpc>
              <a:spcAft>
                <a:spcPts val="0"/>
              </a:spcAft>
              <a:defRPr/>
            </a:pPr>
            <a:r>
              <a:rPr lang="en-AU" sz="3600" dirty="0">
                <a:solidFill>
                  <a:schemeClr val="accent1"/>
                </a:solidFill>
                <a:latin typeface="+mj-lt"/>
              </a:rPr>
              <a:t>Medium and long term</a:t>
            </a:r>
          </a:p>
          <a:p>
            <a:pPr algn="l" eaLnBrk="1" fontAlgn="auto" hangingPunct="1">
              <a:lnSpc>
                <a:spcPct val="70000"/>
              </a:lnSpc>
              <a:spcAft>
                <a:spcPts val="0"/>
              </a:spcAft>
              <a:defRPr/>
            </a:pPr>
            <a:r>
              <a:rPr lang="en-AU" sz="3600" dirty="0">
                <a:solidFill>
                  <a:schemeClr val="accent1">
                    <a:lumMod val="40000"/>
                    <a:lumOff val="60000"/>
                  </a:schemeClr>
                </a:solidFill>
                <a:latin typeface="+mj-lt"/>
              </a:rPr>
              <a:t>forecast Per Annum</a:t>
            </a:r>
          </a:p>
          <a:p>
            <a:pPr algn="l" eaLnBrk="1" fontAlgn="auto" hangingPunct="1">
              <a:lnSpc>
                <a:spcPct val="70000"/>
              </a:lnSpc>
              <a:spcAft>
                <a:spcPts val="0"/>
              </a:spcAft>
              <a:defRPr/>
            </a:pPr>
            <a:endParaRPr lang="en-AU" sz="4100" dirty="0">
              <a:solidFill>
                <a:schemeClr val="accent2"/>
              </a:solidFill>
              <a:latin typeface="+mj-lt"/>
            </a:endParaRPr>
          </a:p>
          <a:p>
            <a:pPr algn="l" eaLnBrk="1" fontAlgn="auto" hangingPunct="1">
              <a:lnSpc>
                <a:spcPct val="70000"/>
              </a:lnSpc>
              <a:spcAft>
                <a:spcPts val="0"/>
              </a:spcAft>
              <a:defRPr/>
            </a:pPr>
            <a:endParaRPr lang="en-AU" sz="4100" dirty="0">
              <a:solidFill>
                <a:schemeClr val="accent2"/>
              </a:solidFill>
              <a:latin typeface="+mj-lt"/>
            </a:endParaRPr>
          </a:p>
        </p:txBody>
      </p:sp>
      <p:sp>
        <p:nvSpPr>
          <p:cNvPr id="7" name="Rectangle: Rounded Corners 6">
            <a:extLst>
              <a:ext uri="{FF2B5EF4-FFF2-40B4-BE49-F238E27FC236}">
                <a16:creationId xmlns:a16="http://schemas.microsoft.com/office/drawing/2014/main" id="{7E418544-A572-4165-BD2A-EFDEA7508493}"/>
              </a:ext>
            </a:extLst>
          </p:cNvPr>
          <p:cNvSpPr/>
          <p:nvPr/>
        </p:nvSpPr>
        <p:spPr>
          <a:xfrm rot="19692758">
            <a:off x="4175125" y="239713"/>
            <a:ext cx="538163" cy="1714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 name="Rectangle 2">
            <a:extLst>
              <a:ext uri="{FF2B5EF4-FFF2-40B4-BE49-F238E27FC236}">
                <a16:creationId xmlns:a16="http://schemas.microsoft.com/office/drawing/2014/main" id="{565B3993-6A75-4483-88E5-EF905D0ADF59}"/>
              </a:ext>
            </a:extLst>
          </p:cNvPr>
          <p:cNvSpPr/>
          <p:nvPr/>
        </p:nvSpPr>
        <p:spPr>
          <a:xfrm>
            <a:off x="2541588" y="179388"/>
            <a:ext cx="3611562" cy="327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7" name="Rectangle 26">
            <a:extLst>
              <a:ext uri="{FF2B5EF4-FFF2-40B4-BE49-F238E27FC236}">
                <a16:creationId xmlns:a16="http://schemas.microsoft.com/office/drawing/2014/main" id="{6B340565-2548-41FF-94D0-DCFD06FE0E5F}"/>
              </a:ext>
            </a:extLst>
          </p:cNvPr>
          <p:cNvSpPr/>
          <p:nvPr/>
        </p:nvSpPr>
        <p:spPr>
          <a:xfrm>
            <a:off x="2374900" y="3743325"/>
            <a:ext cx="2989263"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3" name="Rectangle 32">
            <a:extLst>
              <a:ext uri="{FF2B5EF4-FFF2-40B4-BE49-F238E27FC236}">
                <a16:creationId xmlns:a16="http://schemas.microsoft.com/office/drawing/2014/main" id="{593EB09D-0990-4B69-98F7-8773C3B47B50}"/>
              </a:ext>
            </a:extLst>
          </p:cNvPr>
          <p:cNvSpPr/>
          <p:nvPr/>
        </p:nvSpPr>
        <p:spPr>
          <a:xfrm>
            <a:off x="6562725" y="520700"/>
            <a:ext cx="1279525" cy="77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52" name="Rectangle 51">
            <a:extLst>
              <a:ext uri="{FF2B5EF4-FFF2-40B4-BE49-F238E27FC236}">
                <a16:creationId xmlns:a16="http://schemas.microsoft.com/office/drawing/2014/main" id="{87D36EBB-7A58-4C54-A2C0-D9C8E396DDFE}"/>
              </a:ext>
            </a:extLst>
          </p:cNvPr>
          <p:cNvSpPr/>
          <p:nvPr/>
        </p:nvSpPr>
        <p:spPr>
          <a:xfrm rot="20256589">
            <a:off x="5089525" y="403225"/>
            <a:ext cx="438150" cy="13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6" name="Rectangle 35">
            <a:extLst>
              <a:ext uri="{FF2B5EF4-FFF2-40B4-BE49-F238E27FC236}">
                <a16:creationId xmlns:a16="http://schemas.microsoft.com/office/drawing/2014/main" id="{90EB07B3-32B2-444C-9657-F9D3D556A0FC}"/>
              </a:ext>
            </a:extLst>
          </p:cNvPr>
          <p:cNvSpPr/>
          <p:nvPr/>
        </p:nvSpPr>
        <p:spPr>
          <a:xfrm>
            <a:off x="2572481" y="273050"/>
            <a:ext cx="6285194" cy="4603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graphicFrame>
        <p:nvGraphicFramePr>
          <p:cNvPr id="16" name="Table 15">
            <a:extLst>
              <a:ext uri="{FF2B5EF4-FFF2-40B4-BE49-F238E27FC236}">
                <a16:creationId xmlns:a16="http://schemas.microsoft.com/office/drawing/2014/main" id="{BB2C01C6-995E-4F00-854B-107814929078}"/>
              </a:ext>
            </a:extLst>
          </p:cNvPr>
          <p:cNvGraphicFramePr>
            <a:graphicFrameLocks noGrp="1"/>
          </p:cNvGraphicFramePr>
          <p:nvPr>
            <p:extLst>
              <p:ext uri="{D42A27DB-BD31-4B8C-83A1-F6EECF244321}">
                <p14:modId xmlns:p14="http://schemas.microsoft.com/office/powerpoint/2010/main" val="3454122539"/>
              </p:ext>
            </p:extLst>
          </p:nvPr>
        </p:nvGraphicFramePr>
        <p:xfrm>
          <a:off x="2647428" y="325438"/>
          <a:ext cx="6130877" cy="4491883"/>
        </p:xfrm>
        <a:graphic>
          <a:graphicData uri="http://schemas.openxmlformats.org/drawingml/2006/table">
            <a:tbl>
              <a:tblPr/>
              <a:tblGrid>
                <a:gridCol w="1504754">
                  <a:extLst>
                    <a:ext uri="{9D8B030D-6E8A-4147-A177-3AD203B41FA5}">
                      <a16:colId xmlns:a16="http://schemas.microsoft.com/office/drawing/2014/main" val="20000"/>
                    </a:ext>
                  </a:extLst>
                </a:gridCol>
                <a:gridCol w="1514505">
                  <a:extLst>
                    <a:ext uri="{9D8B030D-6E8A-4147-A177-3AD203B41FA5}">
                      <a16:colId xmlns:a16="http://schemas.microsoft.com/office/drawing/2014/main" val="20001"/>
                    </a:ext>
                  </a:extLst>
                </a:gridCol>
                <a:gridCol w="1441073">
                  <a:extLst>
                    <a:ext uri="{9D8B030D-6E8A-4147-A177-3AD203B41FA5}">
                      <a16:colId xmlns:a16="http://schemas.microsoft.com/office/drawing/2014/main" val="20002"/>
                    </a:ext>
                  </a:extLst>
                </a:gridCol>
                <a:gridCol w="1670545">
                  <a:extLst>
                    <a:ext uri="{9D8B030D-6E8A-4147-A177-3AD203B41FA5}">
                      <a16:colId xmlns:a16="http://schemas.microsoft.com/office/drawing/2014/main" val="3192782681"/>
                    </a:ext>
                  </a:extLst>
                </a:gridCol>
              </a:tblGrid>
              <a:tr h="325499">
                <a:tc gridSpan="4">
                  <a:txBody>
                    <a:bodyPr/>
                    <a:lstStyle/>
                    <a:p>
                      <a:pPr algn="ctr" fontAlgn="ctr"/>
                      <a:r>
                        <a:rPr lang="en-AU" sz="1100" b="1" i="0" u="none" strike="noStrike" dirty="0">
                          <a:solidFill>
                            <a:schemeClr val="bg1"/>
                          </a:solidFill>
                          <a:effectLst/>
                          <a:latin typeface="+mn-lt"/>
                        </a:rPr>
                        <a:t>Forecast Average RevPAR Growth p.a.</a:t>
                      </a:r>
                    </a:p>
                  </a:txBody>
                  <a:tcPr marL="37636" marR="37636" marT="0" marB="0" anchor="ctr">
                    <a:lnL>
                      <a:noFill/>
                    </a:lnL>
                    <a:lnR>
                      <a:noFill/>
                    </a:lnR>
                    <a:lnT>
                      <a:noFill/>
                    </a:lnT>
                    <a:lnB>
                      <a:noFill/>
                    </a:lnB>
                    <a:solidFill>
                      <a:srgbClr val="757E84"/>
                    </a:solidFill>
                  </a:tcPr>
                </a:tc>
                <a:tc hMerge="1">
                  <a:txBody>
                    <a:bodyPr/>
                    <a:lstStyle/>
                    <a:p>
                      <a:pPr algn="ctr" fontAlgn="ctr"/>
                      <a:endParaRPr lang="en-AU" sz="1100" b="1" i="0" u="none" strike="noStrike" dirty="0">
                        <a:solidFill>
                          <a:schemeClr val="bg1"/>
                        </a:solidFill>
                        <a:effectLst/>
                        <a:latin typeface="+mn-lt"/>
                      </a:endParaRPr>
                    </a:p>
                  </a:txBody>
                  <a:tcPr marL="36005" marR="36005" marT="0" marB="0" anchor="ctr">
                    <a:lnL>
                      <a:noFill/>
                    </a:lnL>
                    <a:lnR>
                      <a:noFill/>
                    </a:lnR>
                    <a:lnT>
                      <a:noFill/>
                    </a:lnT>
                    <a:lnB>
                      <a:noFill/>
                    </a:lnB>
                    <a:solidFill>
                      <a:srgbClr val="757E84"/>
                    </a:solidFill>
                  </a:tcPr>
                </a:tc>
                <a:tc hMerge="1">
                  <a:txBody>
                    <a:bodyPr/>
                    <a:lstStyle/>
                    <a:p>
                      <a:endParaRPr lang="en-AU"/>
                    </a:p>
                  </a:txBody>
                  <a:tcPr/>
                </a:tc>
                <a:tc hMerge="1">
                  <a:txBody>
                    <a:bodyPr/>
                    <a:lstStyle/>
                    <a:p>
                      <a:pPr algn="ctr" fontAlgn="ctr"/>
                      <a:endParaRPr lang="en-AU" sz="1100" b="1" i="0" u="none" strike="noStrike" dirty="0">
                        <a:solidFill>
                          <a:schemeClr val="bg1"/>
                        </a:solidFill>
                        <a:effectLst/>
                        <a:latin typeface="+mn-lt"/>
                      </a:endParaRPr>
                    </a:p>
                  </a:txBody>
                  <a:tcPr marL="36005" marR="36005" marT="0" marB="0" anchor="ctr">
                    <a:lnL>
                      <a:noFill/>
                    </a:lnL>
                    <a:lnR>
                      <a:noFill/>
                    </a:lnR>
                    <a:lnT>
                      <a:noFill/>
                    </a:lnT>
                    <a:lnB>
                      <a:noFill/>
                    </a:lnB>
                    <a:solidFill>
                      <a:srgbClr val="757E84"/>
                    </a:solidFill>
                  </a:tcPr>
                </a:tc>
                <a:extLst>
                  <a:ext uri="{0D108BD9-81ED-4DB2-BD59-A6C34878D82A}">
                    <a16:rowId xmlns:a16="http://schemas.microsoft.com/office/drawing/2014/main" val="10000"/>
                  </a:ext>
                </a:extLst>
              </a:tr>
              <a:tr h="585895">
                <a:tc>
                  <a:txBody>
                    <a:bodyPr/>
                    <a:lstStyle/>
                    <a:p>
                      <a:pPr algn="l" fontAlgn="ctr"/>
                      <a:r>
                        <a:rPr lang="en-AU" sz="1100" b="1" i="0" u="none" strike="noStrike" dirty="0">
                          <a:solidFill>
                            <a:srgbClr val="000000"/>
                          </a:solidFill>
                          <a:effectLst/>
                          <a:latin typeface="+mn-lt"/>
                        </a:rPr>
                        <a:t> Location</a:t>
                      </a:r>
                    </a:p>
                  </a:txBody>
                  <a:tcPr marL="39033" marR="39033" marT="0" marB="0" anchor="ctr">
                    <a:lnL w="6350" cap="flat" cmpd="sng" algn="ctr">
                      <a:solidFill>
                        <a:srgbClr val="C0C7CC"/>
                      </a:solidFill>
                      <a:prstDash val="solid"/>
                      <a:round/>
                      <a:headEnd type="none" w="med" len="med"/>
                      <a:tailEnd type="none" w="med" len="med"/>
                    </a:lnL>
                    <a:lnR>
                      <a:noFill/>
                    </a:lnR>
                    <a:lnT>
                      <a:noFill/>
                    </a:lnT>
                    <a:lnB>
                      <a:noFill/>
                    </a:lnB>
                    <a:solidFill>
                      <a:srgbClr val="C0C7CC"/>
                    </a:solidFill>
                  </a:tcPr>
                </a:tc>
                <a:tc>
                  <a:txBody>
                    <a:bodyPr/>
                    <a:lstStyle/>
                    <a:p>
                      <a:pPr algn="ctr" fontAlgn="ctr"/>
                      <a:r>
                        <a:rPr lang="en-AU" sz="1100" b="1" i="0" u="none" strike="noStrike" dirty="0">
                          <a:solidFill>
                            <a:srgbClr val="000000"/>
                          </a:solidFill>
                          <a:effectLst/>
                          <a:latin typeface="+mn-lt"/>
                        </a:rPr>
                        <a:t>Medium Term 3 Years to FY2020</a:t>
                      </a:r>
                    </a:p>
                  </a:txBody>
                  <a:tcPr marL="39033" marR="39033" marT="0" marB="0" anchor="ctr">
                    <a:lnL>
                      <a:noFill/>
                    </a:lnL>
                    <a:lnR>
                      <a:noFill/>
                    </a:lnR>
                    <a:lnT>
                      <a:noFill/>
                    </a:lnT>
                    <a:lnB>
                      <a:noFill/>
                    </a:lnB>
                    <a:solidFill>
                      <a:srgbClr val="C0C7CC"/>
                    </a:solidFill>
                  </a:tcPr>
                </a:tc>
                <a:tc>
                  <a:txBody>
                    <a:bodyPr/>
                    <a:lstStyle/>
                    <a:p>
                      <a:pPr algn="ctr" fontAlgn="ctr"/>
                      <a:r>
                        <a:rPr lang="en-AU" sz="1100" b="1" i="0" u="none" strike="noStrike" dirty="0">
                          <a:solidFill>
                            <a:srgbClr val="000000"/>
                          </a:solidFill>
                          <a:effectLst/>
                          <a:latin typeface="+mn-lt"/>
                        </a:rPr>
                        <a:t>Long Term 9 Years to FY2026</a:t>
                      </a:r>
                    </a:p>
                  </a:txBody>
                  <a:tcPr marL="39033" marR="39033" marT="0" marB="0" anchor="ctr">
                    <a:lnL>
                      <a:noFill/>
                    </a:lnL>
                    <a:lnR>
                      <a:noFill/>
                    </a:lnR>
                    <a:lnT>
                      <a:noFill/>
                    </a:lnT>
                    <a:lnB>
                      <a:noFill/>
                    </a:lnB>
                    <a:solidFill>
                      <a:srgbClr val="C0C7CC"/>
                    </a:solidFill>
                  </a:tcPr>
                </a:tc>
                <a:tc>
                  <a:txBody>
                    <a:bodyPr/>
                    <a:lstStyle/>
                    <a:p>
                      <a:pPr algn="ctr" fontAlgn="ctr"/>
                      <a:r>
                        <a:rPr lang="en-AU" sz="1100" b="1" i="0" u="none" strike="noStrike" dirty="0">
                          <a:solidFill>
                            <a:schemeClr val="tx1"/>
                          </a:solidFill>
                          <a:effectLst/>
                          <a:latin typeface="+mn-lt"/>
                        </a:rPr>
                        <a:t>Upgrade/ Downgrade</a:t>
                      </a:r>
                    </a:p>
                  </a:txBody>
                  <a:tcPr marL="39033" marR="39033" marT="0" marB="0" anchor="ctr">
                    <a:lnL>
                      <a:noFill/>
                    </a:lnL>
                    <a:lnR>
                      <a:noFill/>
                    </a:lnR>
                    <a:lnT>
                      <a:noFill/>
                    </a:lnT>
                    <a:lnB>
                      <a:noFill/>
                    </a:lnB>
                    <a:solidFill>
                      <a:srgbClr val="C0C7CC"/>
                    </a:solidFill>
                  </a:tcPr>
                </a:tc>
                <a:extLst>
                  <a:ext uri="{0D108BD9-81ED-4DB2-BD59-A6C34878D82A}">
                    <a16:rowId xmlns:a16="http://schemas.microsoft.com/office/drawing/2014/main" val="10001"/>
                  </a:ext>
                </a:extLst>
              </a:tr>
              <a:tr h="325499">
                <a:tc>
                  <a:txBody>
                    <a:bodyPr/>
                    <a:lstStyle/>
                    <a:p>
                      <a:pPr algn="l" fontAlgn="ctr"/>
                      <a:r>
                        <a:rPr lang="en-AU" sz="1100" b="0" i="0" u="none" strike="noStrike" dirty="0">
                          <a:solidFill>
                            <a:schemeClr val="tx1"/>
                          </a:solidFill>
                          <a:effectLst/>
                          <a:latin typeface="+mn-lt"/>
                        </a:rPr>
                        <a:t>Adelaide</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4.5%</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3.4%</a:t>
                      </a:r>
                    </a:p>
                  </a:txBody>
                  <a:tcPr marL="39033" marR="39033" marT="0" marB="0" anchor="ctr">
                    <a:lnL>
                      <a:noFill/>
                    </a:lnL>
                    <a:lnR>
                      <a:noFill/>
                    </a:lnR>
                    <a:lnT>
                      <a:noFill/>
                    </a:lnT>
                    <a:lnB>
                      <a:noFill/>
                    </a:lnB>
                    <a:solidFill>
                      <a:srgbClr val="FFFFFF"/>
                    </a:solidFill>
                  </a:tcPr>
                </a:tc>
                <a:tc>
                  <a:txBody>
                    <a:bodyPr/>
                    <a:lstStyle/>
                    <a:p>
                      <a:pPr marL="0" marR="0" lvl="0" indent="0" algn="ctr" defTabSz="779252" rtl="0" eaLnBrk="1" fontAlgn="ctr" latinLnBrk="0" hangingPunct="1">
                        <a:lnSpc>
                          <a:spcPct val="100000"/>
                        </a:lnSpc>
                        <a:spcBef>
                          <a:spcPts val="0"/>
                        </a:spcBef>
                        <a:spcAft>
                          <a:spcPts val="0"/>
                        </a:spcAft>
                        <a:buClrTx/>
                        <a:buSzTx/>
                        <a:buFontTx/>
                        <a:buNone/>
                        <a:tabLst/>
                        <a:defRPr/>
                      </a:pPr>
                      <a:r>
                        <a:rPr lang="en-AU" sz="1100" b="0" i="0" u="none" strike="noStrike" dirty="0">
                          <a:solidFill>
                            <a:srgbClr val="FF0000"/>
                          </a:solidFill>
                          <a:effectLst/>
                          <a:latin typeface="+mn-lt"/>
                        </a:rPr>
                        <a:t>Inline</a:t>
                      </a:r>
                    </a:p>
                  </a:txBody>
                  <a:tcPr marL="39033" marR="39033"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325499">
                <a:tc>
                  <a:txBody>
                    <a:bodyPr/>
                    <a:lstStyle/>
                    <a:p>
                      <a:pPr algn="l" fontAlgn="ctr"/>
                      <a:r>
                        <a:rPr lang="en-AU" sz="1100" b="0" i="0" u="none" strike="noStrike" dirty="0">
                          <a:solidFill>
                            <a:schemeClr val="tx1"/>
                          </a:solidFill>
                          <a:effectLst/>
                          <a:latin typeface="+mn-lt"/>
                        </a:rPr>
                        <a:t>Brisbane</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1.4%</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4.8%</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rgbClr val="FF0000"/>
                          </a:solidFill>
                          <a:effectLst/>
                          <a:latin typeface="+mn-lt"/>
                        </a:rPr>
                        <a:t>Upgraded</a:t>
                      </a:r>
                    </a:p>
                  </a:txBody>
                  <a:tcPr marL="39033" marR="39033" marT="0" marB="0" anchor="ctr">
                    <a:lnL>
                      <a:noFill/>
                    </a:lnL>
                    <a:lnR>
                      <a:noFill/>
                    </a:lnR>
                    <a:lnT>
                      <a:noFill/>
                    </a:lnT>
                    <a:lnB>
                      <a:noFill/>
                    </a:lnB>
                    <a:solidFill>
                      <a:srgbClr val="D6DBDE"/>
                    </a:solidFill>
                  </a:tcPr>
                </a:tc>
                <a:extLst>
                  <a:ext uri="{0D108BD9-81ED-4DB2-BD59-A6C34878D82A}">
                    <a16:rowId xmlns:a16="http://schemas.microsoft.com/office/drawing/2014/main" val="10003"/>
                  </a:ext>
                </a:extLst>
              </a:tr>
              <a:tr h="325499">
                <a:tc>
                  <a:txBody>
                    <a:bodyPr/>
                    <a:lstStyle/>
                    <a:p>
                      <a:pPr algn="l" fontAlgn="ctr"/>
                      <a:r>
                        <a:rPr lang="en-AU" sz="1100" b="0" i="0" u="none" strike="noStrike" dirty="0">
                          <a:solidFill>
                            <a:schemeClr val="tx1"/>
                          </a:solidFill>
                          <a:effectLst/>
                          <a:latin typeface="+mn-lt"/>
                        </a:rPr>
                        <a:t>Cairns</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4.3%</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3.4%</a:t>
                      </a:r>
                    </a:p>
                  </a:txBody>
                  <a:tcPr marL="39033" marR="39033" marT="0" marB="0" anchor="ctr">
                    <a:lnL>
                      <a:noFill/>
                    </a:lnL>
                    <a:lnR>
                      <a:noFill/>
                    </a:lnR>
                    <a:lnT>
                      <a:noFill/>
                    </a:lnT>
                    <a:lnB>
                      <a:noFill/>
                    </a:lnB>
                    <a:solidFill>
                      <a:srgbClr val="FFFFFF"/>
                    </a:solidFill>
                  </a:tcPr>
                </a:tc>
                <a:tc>
                  <a:txBody>
                    <a:bodyPr/>
                    <a:lstStyle/>
                    <a:p>
                      <a:pPr marL="0" marR="0" lvl="0" indent="0" algn="ctr" defTabSz="779252" rtl="0" eaLnBrk="1" fontAlgn="ctr" latinLnBrk="0" hangingPunct="1">
                        <a:lnSpc>
                          <a:spcPct val="100000"/>
                        </a:lnSpc>
                        <a:spcBef>
                          <a:spcPts val="0"/>
                        </a:spcBef>
                        <a:spcAft>
                          <a:spcPts val="0"/>
                        </a:spcAft>
                        <a:buClrTx/>
                        <a:buSzTx/>
                        <a:buFontTx/>
                        <a:buNone/>
                        <a:tabLst/>
                        <a:defRPr/>
                      </a:pPr>
                      <a:r>
                        <a:rPr lang="en-AU" sz="1100" b="0" i="0" u="none" strike="noStrike" dirty="0">
                          <a:solidFill>
                            <a:srgbClr val="FF0000"/>
                          </a:solidFill>
                          <a:effectLst/>
                          <a:latin typeface="+mn-lt"/>
                        </a:rPr>
                        <a:t>Downgraded</a:t>
                      </a:r>
                    </a:p>
                  </a:txBody>
                  <a:tcPr marL="39033" marR="39033"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325499">
                <a:tc>
                  <a:txBody>
                    <a:bodyPr/>
                    <a:lstStyle/>
                    <a:p>
                      <a:pPr algn="l" fontAlgn="ctr"/>
                      <a:r>
                        <a:rPr lang="en-AU" sz="1100" b="0" i="0" u="none" strike="noStrike" dirty="0">
                          <a:solidFill>
                            <a:schemeClr val="tx1"/>
                          </a:solidFill>
                          <a:effectLst/>
                          <a:latin typeface="+mn-lt"/>
                        </a:rPr>
                        <a:t>Canberra</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4.0%</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3.4%</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rgbClr val="FF0000"/>
                          </a:solidFill>
                          <a:effectLst/>
                          <a:latin typeface="+mn-lt"/>
                        </a:rPr>
                        <a:t>Downgraded</a:t>
                      </a:r>
                    </a:p>
                  </a:txBody>
                  <a:tcPr marL="39033" marR="39033" marT="0" marB="0" anchor="ctr">
                    <a:lnL>
                      <a:noFill/>
                    </a:lnL>
                    <a:lnR>
                      <a:noFill/>
                    </a:lnR>
                    <a:lnT>
                      <a:noFill/>
                    </a:lnT>
                    <a:lnB>
                      <a:noFill/>
                    </a:lnB>
                    <a:solidFill>
                      <a:srgbClr val="D6DBDE"/>
                    </a:solidFill>
                  </a:tcPr>
                </a:tc>
                <a:extLst>
                  <a:ext uri="{0D108BD9-81ED-4DB2-BD59-A6C34878D82A}">
                    <a16:rowId xmlns:a16="http://schemas.microsoft.com/office/drawing/2014/main" val="10005"/>
                  </a:ext>
                </a:extLst>
              </a:tr>
              <a:tr h="325499">
                <a:tc>
                  <a:txBody>
                    <a:bodyPr/>
                    <a:lstStyle/>
                    <a:p>
                      <a:pPr algn="l" fontAlgn="ctr"/>
                      <a:r>
                        <a:rPr lang="en-AU" sz="1100" b="0" i="0" u="none" strike="noStrike" dirty="0">
                          <a:solidFill>
                            <a:schemeClr val="tx1"/>
                          </a:solidFill>
                          <a:effectLst/>
                          <a:latin typeface="+mn-lt"/>
                        </a:rPr>
                        <a:t>Darwin</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5.9%</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4.3%</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Inline</a:t>
                      </a:r>
                    </a:p>
                  </a:txBody>
                  <a:tcPr marL="39033" marR="39033"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325499">
                <a:tc>
                  <a:txBody>
                    <a:bodyPr/>
                    <a:lstStyle/>
                    <a:p>
                      <a:pPr algn="l" fontAlgn="ctr"/>
                      <a:r>
                        <a:rPr lang="en-AU" sz="1100" b="0" i="0" u="none" strike="noStrike" dirty="0">
                          <a:solidFill>
                            <a:schemeClr val="tx1"/>
                          </a:solidFill>
                          <a:effectLst/>
                          <a:latin typeface="+mn-lt"/>
                        </a:rPr>
                        <a:t>Gold Coast</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3.6%</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3.8%</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rgbClr val="FF0000"/>
                          </a:solidFill>
                          <a:effectLst/>
                          <a:latin typeface="+mn-lt"/>
                        </a:rPr>
                        <a:t>Inline</a:t>
                      </a:r>
                    </a:p>
                  </a:txBody>
                  <a:tcPr marL="39033" marR="39033" marT="0" marB="0" anchor="ctr">
                    <a:lnL>
                      <a:noFill/>
                    </a:lnL>
                    <a:lnR>
                      <a:noFill/>
                    </a:lnR>
                    <a:lnT>
                      <a:noFill/>
                    </a:lnT>
                    <a:lnB>
                      <a:noFill/>
                    </a:lnB>
                    <a:solidFill>
                      <a:srgbClr val="D6DBDE"/>
                    </a:solidFill>
                  </a:tcPr>
                </a:tc>
                <a:extLst>
                  <a:ext uri="{0D108BD9-81ED-4DB2-BD59-A6C34878D82A}">
                    <a16:rowId xmlns:a16="http://schemas.microsoft.com/office/drawing/2014/main" val="10007"/>
                  </a:ext>
                </a:extLst>
              </a:tr>
              <a:tr h="325499">
                <a:tc>
                  <a:txBody>
                    <a:bodyPr/>
                    <a:lstStyle/>
                    <a:p>
                      <a:pPr algn="l" fontAlgn="ctr"/>
                      <a:r>
                        <a:rPr lang="en-AU" sz="1100" b="0" i="0" u="none" strike="noStrike" dirty="0">
                          <a:solidFill>
                            <a:schemeClr val="tx1"/>
                          </a:solidFill>
                          <a:effectLst/>
                          <a:latin typeface="+mn-lt"/>
                        </a:rPr>
                        <a:t>Hobart</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-1.8%</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1.5%</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Inline</a:t>
                      </a:r>
                    </a:p>
                  </a:txBody>
                  <a:tcPr marL="39033" marR="39033"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325499">
                <a:tc>
                  <a:txBody>
                    <a:bodyPr/>
                    <a:lstStyle/>
                    <a:p>
                      <a:pPr algn="l" fontAlgn="ctr"/>
                      <a:r>
                        <a:rPr lang="en-AU" sz="1100" b="0" i="0" u="none" strike="noStrike" dirty="0">
                          <a:solidFill>
                            <a:schemeClr val="tx1"/>
                          </a:solidFill>
                          <a:effectLst/>
                          <a:latin typeface="+mn-lt"/>
                        </a:rPr>
                        <a:t>Melbourne</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1.0%</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3.1%</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rgbClr val="FF0000"/>
                          </a:solidFill>
                          <a:effectLst/>
                          <a:latin typeface="+mn-lt"/>
                        </a:rPr>
                        <a:t>Downgraded</a:t>
                      </a:r>
                    </a:p>
                  </a:txBody>
                  <a:tcPr marL="39033" marR="39033" marT="0" marB="0" anchor="ctr">
                    <a:lnL>
                      <a:noFill/>
                    </a:lnL>
                    <a:lnR>
                      <a:noFill/>
                    </a:lnR>
                    <a:lnT>
                      <a:noFill/>
                    </a:lnT>
                    <a:lnB>
                      <a:noFill/>
                    </a:lnB>
                    <a:solidFill>
                      <a:srgbClr val="D6DBDE"/>
                    </a:solidFill>
                  </a:tcPr>
                </a:tc>
                <a:extLst>
                  <a:ext uri="{0D108BD9-81ED-4DB2-BD59-A6C34878D82A}">
                    <a16:rowId xmlns:a16="http://schemas.microsoft.com/office/drawing/2014/main" val="10009"/>
                  </a:ext>
                </a:extLst>
              </a:tr>
              <a:tr h="325499">
                <a:tc>
                  <a:txBody>
                    <a:bodyPr/>
                    <a:lstStyle/>
                    <a:p>
                      <a:pPr algn="l" fontAlgn="ctr"/>
                      <a:r>
                        <a:rPr lang="en-AU" sz="1100" b="0" i="0" u="none" strike="noStrike" dirty="0">
                          <a:solidFill>
                            <a:schemeClr val="tx1"/>
                          </a:solidFill>
                          <a:effectLst/>
                          <a:latin typeface="+mn-lt"/>
                        </a:rPr>
                        <a:t>Perth</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-4.1%</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2.7%</a:t>
                      </a:r>
                    </a:p>
                  </a:txBody>
                  <a:tcPr marL="39033" marR="39033"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Inline</a:t>
                      </a:r>
                    </a:p>
                  </a:txBody>
                  <a:tcPr marL="39033" marR="39033" marT="0" marB="0" anchor="ctr">
                    <a:lnL>
                      <a:noFill/>
                    </a:lnL>
                    <a:lnR>
                      <a:noFill/>
                    </a:lnR>
                    <a:lnT>
                      <a:noFill/>
                    </a:lnT>
                    <a:lnB>
                      <a:noFill/>
                    </a:lnB>
                    <a:solidFill>
                      <a:srgbClr val="FFFFFF"/>
                    </a:solidFill>
                  </a:tcPr>
                </a:tc>
                <a:extLst>
                  <a:ext uri="{0D108BD9-81ED-4DB2-BD59-A6C34878D82A}">
                    <a16:rowId xmlns:a16="http://schemas.microsoft.com/office/drawing/2014/main" val="10010"/>
                  </a:ext>
                </a:extLst>
              </a:tr>
              <a:tr h="325499">
                <a:tc>
                  <a:txBody>
                    <a:bodyPr/>
                    <a:lstStyle/>
                    <a:p>
                      <a:pPr algn="l" fontAlgn="ctr"/>
                      <a:r>
                        <a:rPr lang="en-AU" sz="1100" b="0" i="0" u="none" strike="noStrike" dirty="0">
                          <a:solidFill>
                            <a:schemeClr val="tx1"/>
                          </a:solidFill>
                          <a:effectLst/>
                          <a:latin typeface="+mn-lt"/>
                        </a:rPr>
                        <a:t>Sydney</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5.8%</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4.4%</a:t>
                      </a:r>
                    </a:p>
                  </a:txBody>
                  <a:tcPr marL="39033" marR="39033" marT="0" marB="0" anchor="ctr">
                    <a:lnL>
                      <a:noFill/>
                    </a:lnL>
                    <a:lnR>
                      <a:noFill/>
                    </a:lnR>
                    <a:lnT>
                      <a:noFill/>
                    </a:lnT>
                    <a:lnB>
                      <a:noFill/>
                    </a:lnB>
                    <a:solidFill>
                      <a:srgbClr val="D6DBDE"/>
                    </a:solidFill>
                  </a:tcPr>
                </a:tc>
                <a:tc>
                  <a:txBody>
                    <a:bodyPr/>
                    <a:lstStyle/>
                    <a:p>
                      <a:pPr algn="ctr" fontAlgn="ctr"/>
                      <a:r>
                        <a:rPr lang="en-AU" sz="1100" b="0" i="0" u="none" strike="noStrike" dirty="0">
                          <a:solidFill>
                            <a:srgbClr val="FF0000"/>
                          </a:solidFill>
                          <a:effectLst/>
                          <a:latin typeface="+mn-lt"/>
                        </a:rPr>
                        <a:t>Inline</a:t>
                      </a:r>
                    </a:p>
                  </a:txBody>
                  <a:tcPr marL="39033" marR="39033" marT="0" marB="0" anchor="ctr">
                    <a:lnL>
                      <a:noFill/>
                    </a:lnL>
                    <a:lnR>
                      <a:noFill/>
                    </a:lnR>
                    <a:lnT>
                      <a:noFill/>
                    </a:lnT>
                    <a:lnB>
                      <a:noFill/>
                    </a:lnB>
                    <a:solidFill>
                      <a:srgbClr val="D6DBDE"/>
                    </a:solidFill>
                  </a:tcPr>
                </a:tc>
                <a:extLst>
                  <a:ext uri="{0D108BD9-81ED-4DB2-BD59-A6C34878D82A}">
                    <a16:rowId xmlns:a16="http://schemas.microsoft.com/office/drawing/2014/main" val="10011"/>
                  </a:ext>
                </a:extLst>
              </a:tr>
              <a:tr h="325499">
                <a:tc>
                  <a:txBody>
                    <a:bodyPr/>
                    <a:lstStyle/>
                    <a:p>
                      <a:pPr algn="l" fontAlgn="ctr"/>
                      <a:r>
                        <a:rPr lang="en-AU" sz="1100" b="1" i="0" u="none" strike="noStrike" dirty="0">
                          <a:solidFill>
                            <a:schemeClr val="tx1"/>
                          </a:solidFill>
                          <a:effectLst/>
                          <a:latin typeface="+mn-lt"/>
                        </a:rPr>
                        <a:t>Australia</a:t>
                      </a:r>
                    </a:p>
                  </a:txBody>
                  <a:tcPr marL="39033" marR="39033" marT="0" marB="0" anchor="ctr">
                    <a:lnL>
                      <a:noFill/>
                    </a:lnL>
                    <a:lnR>
                      <a:noFill/>
                    </a:lnR>
                    <a:lnT>
                      <a:noFill/>
                    </a:lnT>
                    <a:lnB>
                      <a:noFill/>
                    </a:lnB>
                    <a:solidFill>
                      <a:srgbClr val="C0C7CC"/>
                    </a:solidFill>
                  </a:tcPr>
                </a:tc>
                <a:tc>
                  <a:txBody>
                    <a:bodyPr/>
                    <a:lstStyle/>
                    <a:p>
                      <a:pPr algn="ctr" fontAlgn="ctr"/>
                      <a:r>
                        <a:rPr lang="en-AU" sz="1100" b="1" i="0" u="none" strike="noStrike" dirty="0">
                          <a:solidFill>
                            <a:schemeClr val="tx1"/>
                          </a:solidFill>
                          <a:effectLst/>
                          <a:latin typeface="+mn-lt"/>
                        </a:rPr>
                        <a:t>3.1%</a:t>
                      </a:r>
                    </a:p>
                  </a:txBody>
                  <a:tcPr marL="39033" marR="39033" marT="0" marB="0" anchor="ctr">
                    <a:lnL>
                      <a:noFill/>
                    </a:lnL>
                    <a:lnR>
                      <a:noFill/>
                    </a:lnR>
                    <a:lnT>
                      <a:noFill/>
                    </a:lnT>
                    <a:lnB>
                      <a:noFill/>
                    </a:lnB>
                    <a:solidFill>
                      <a:srgbClr val="C0C7CC"/>
                    </a:solidFill>
                  </a:tcPr>
                </a:tc>
                <a:tc>
                  <a:txBody>
                    <a:bodyPr/>
                    <a:lstStyle/>
                    <a:p>
                      <a:pPr algn="ctr" fontAlgn="ctr"/>
                      <a:r>
                        <a:rPr lang="en-AU" sz="1100" b="1" i="0" u="none" strike="noStrike" dirty="0">
                          <a:solidFill>
                            <a:schemeClr val="tx1"/>
                          </a:solidFill>
                          <a:effectLst/>
                          <a:latin typeface="+mn-lt"/>
                        </a:rPr>
                        <a:t>4.0%</a:t>
                      </a:r>
                    </a:p>
                  </a:txBody>
                  <a:tcPr marL="39033" marR="39033" marT="0" marB="0" anchor="ctr">
                    <a:lnL>
                      <a:noFill/>
                    </a:lnL>
                    <a:lnR>
                      <a:noFill/>
                    </a:lnR>
                    <a:lnT>
                      <a:noFill/>
                    </a:lnT>
                    <a:lnB>
                      <a:noFill/>
                    </a:lnB>
                    <a:solidFill>
                      <a:srgbClr val="C0C7CC"/>
                    </a:solidFill>
                  </a:tcPr>
                </a:tc>
                <a:tc>
                  <a:txBody>
                    <a:bodyPr/>
                    <a:lstStyle/>
                    <a:p>
                      <a:pPr algn="ctr" fontAlgn="ctr"/>
                      <a:r>
                        <a:rPr lang="en-AU" sz="1100" b="0" i="0" u="none" strike="noStrike" dirty="0">
                          <a:solidFill>
                            <a:srgbClr val="FF0000"/>
                          </a:solidFill>
                          <a:effectLst/>
                          <a:latin typeface="+mn-lt"/>
                        </a:rPr>
                        <a:t>Inline</a:t>
                      </a:r>
                      <a:endParaRPr lang="en-AU" sz="1100" b="1" i="0" u="none" strike="noStrike" dirty="0">
                        <a:solidFill>
                          <a:srgbClr val="FF0000"/>
                        </a:solidFill>
                        <a:effectLst/>
                        <a:latin typeface="+mn-lt"/>
                      </a:endParaRPr>
                    </a:p>
                  </a:txBody>
                  <a:tcPr marL="39033" marR="39033" marT="0" marB="0" anchor="ctr">
                    <a:lnL>
                      <a:noFill/>
                    </a:lnL>
                    <a:lnR>
                      <a:noFill/>
                    </a:lnR>
                    <a:lnT>
                      <a:noFill/>
                    </a:lnT>
                    <a:lnB>
                      <a:noFill/>
                    </a:lnB>
                    <a:solidFill>
                      <a:srgbClr val="C0C7CC"/>
                    </a:solidFill>
                  </a:tcPr>
                </a:tc>
                <a:extLst>
                  <a:ext uri="{0D108BD9-81ED-4DB2-BD59-A6C34878D82A}">
                    <a16:rowId xmlns:a16="http://schemas.microsoft.com/office/drawing/2014/main" val="10012"/>
                  </a:ext>
                </a:extLst>
              </a:tr>
            </a:tbl>
          </a:graphicData>
        </a:graphic>
      </p:graphicFrame>
      <p:sp>
        <p:nvSpPr>
          <p:cNvPr id="13" name="TextBox 12">
            <a:extLst>
              <a:ext uri="{FF2B5EF4-FFF2-40B4-BE49-F238E27FC236}">
                <a16:creationId xmlns:a16="http://schemas.microsoft.com/office/drawing/2014/main" id="{B73A8B07-7480-4D56-BCC8-4ADCCAE20475}"/>
              </a:ext>
            </a:extLst>
          </p:cNvPr>
          <p:cNvSpPr txBox="1"/>
          <p:nvPr/>
        </p:nvSpPr>
        <p:spPr>
          <a:xfrm>
            <a:off x="7076391" y="4843790"/>
            <a:ext cx="1866217" cy="200055"/>
          </a:xfrm>
          <a:prstGeom prst="rect">
            <a:avLst/>
          </a:prstGeom>
          <a:noFill/>
        </p:spPr>
        <p:txBody>
          <a:bodyPr wrap="none" rtlCol="0">
            <a:spAutoFit/>
          </a:bodyPr>
          <a:lstStyle/>
          <a:p>
            <a:r>
              <a:rPr lang="en-AU" sz="700" i="1" dirty="0"/>
              <a:t>Source: Dransfield Hotel Futures 2018</a:t>
            </a:r>
          </a:p>
        </p:txBody>
      </p:sp>
      <p:sp>
        <p:nvSpPr>
          <p:cNvPr id="14" name="Rectangle 13">
            <a:extLst>
              <a:ext uri="{FF2B5EF4-FFF2-40B4-BE49-F238E27FC236}">
                <a16:creationId xmlns:a16="http://schemas.microsoft.com/office/drawing/2014/main" id="{114627C0-F073-4D80-A038-137BDB651F87}"/>
              </a:ext>
            </a:extLst>
          </p:cNvPr>
          <p:cNvSpPr/>
          <p:nvPr/>
        </p:nvSpPr>
        <p:spPr>
          <a:xfrm>
            <a:off x="327487" y="4677333"/>
            <a:ext cx="167640" cy="290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9916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5">
            <a:extLst>
              <a:ext uri="{FF2B5EF4-FFF2-40B4-BE49-F238E27FC236}">
                <a16:creationId xmlns:a16="http://schemas.microsoft.com/office/drawing/2014/main" id="{B723C0D4-6FCE-4F0D-B288-22C37AEFCFD6}"/>
              </a:ext>
            </a:extLst>
          </p:cNvPr>
          <p:cNvSpPr txBox="1">
            <a:spLocks/>
          </p:cNvSpPr>
          <p:nvPr/>
        </p:nvSpPr>
        <p:spPr bwMode="auto">
          <a:xfrm>
            <a:off x="390524" y="333375"/>
            <a:ext cx="3275014"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500" kern="1200">
                <a:solidFill>
                  <a:schemeClr val="tx1"/>
                </a:solidFill>
                <a:latin typeface="Gotham" panose="02000603030000020004" pitchFamily="2" charset="0"/>
                <a:ea typeface="+mj-ea"/>
                <a:cs typeface="+mj-cs"/>
              </a:defRPr>
            </a:lvl1pPr>
            <a:lvl2pPr algn="l" rtl="0" eaLnBrk="0" fontAlgn="base" hangingPunct="0">
              <a:spcBef>
                <a:spcPct val="0"/>
              </a:spcBef>
              <a:spcAft>
                <a:spcPct val="0"/>
              </a:spcAft>
              <a:defRPr sz="2000">
                <a:solidFill>
                  <a:schemeClr val="tx1"/>
                </a:solidFill>
                <a:latin typeface="Gotham" pitchFamily="2" charset="0"/>
              </a:defRPr>
            </a:lvl2pPr>
            <a:lvl3pPr algn="l" rtl="0" eaLnBrk="0" fontAlgn="base" hangingPunct="0">
              <a:spcBef>
                <a:spcPct val="0"/>
              </a:spcBef>
              <a:spcAft>
                <a:spcPct val="0"/>
              </a:spcAft>
              <a:defRPr sz="2000">
                <a:solidFill>
                  <a:schemeClr val="tx1"/>
                </a:solidFill>
                <a:latin typeface="Gotham" pitchFamily="2" charset="0"/>
              </a:defRPr>
            </a:lvl3pPr>
            <a:lvl4pPr algn="l" rtl="0" eaLnBrk="0" fontAlgn="base" hangingPunct="0">
              <a:spcBef>
                <a:spcPct val="0"/>
              </a:spcBef>
              <a:spcAft>
                <a:spcPct val="0"/>
              </a:spcAft>
              <a:defRPr sz="2000">
                <a:solidFill>
                  <a:schemeClr val="tx1"/>
                </a:solidFill>
                <a:latin typeface="Gotham" pitchFamily="2" charset="0"/>
              </a:defRPr>
            </a:lvl4pPr>
            <a:lvl5pPr algn="l" rtl="0" eaLnBrk="0" fontAlgn="base" hangingPunct="0">
              <a:spcBef>
                <a:spcPct val="0"/>
              </a:spcBef>
              <a:spcAft>
                <a:spcPct val="0"/>
              </a:spcAft>
              <a:defRPr sz="2000">
                <a:solidFill>
                  <a:schemeClr val="tx1"/>
                </a:solidFill>
                <a:latin typeface="Gotham" pitchFamily="2" charset="0"/>
              </a:defRPr>
            </a:lvl5pPr>
            <a:lvl6pPr marL="389626" algn="l" rtl="0" fontAlgn="base">
              <a:spcBef>
                <a:spcPct val="0"/>
              </a:spcBef>
              <a:spcAft>
                <a:spcPct val="0"/>
              </a:spcAft>
              <a:defRPr sz="2000">
                <a:solidFill>
                  <a:schemeClr val="tx1"/>
                </a:solidFill>
                <a:latin typeface="Gotham" pitchFamily="2" charset="0"/>
              </a:defRPr>
            </a:lvl6pPr>
            <a:lvl7pPr marL="779252" algn="l" rtl="0" fontAlgn="base">
              <a:spcBef>
                <a:spcPct val="0"/>
              </a:spcBef>
              <a:spcAft>
                <a:spcPct val="0"/>
              </a:spcAft>
              <a:defRPr sz="2000">
                <a:solidFill>
                  <a:schemeClr val="tx1"/>
                </a:solidFill>
                <a:latin typeface="Gotham" pitchFamily="2" charset="0"/>
              </a:defRPr>
            </a:lvl7pPr>
            <a:lvl8pPr marL="1168878" algn="l" rtl="0" fontAlgn="base">
              <a:spcBef>
                <a:spcPct val="0"/>
              </a:spcBef>
              <a:spcAft>
                <a:spcPct val="0"/>
              </a:spcAft>
              <a:defRPr sz="2000">
                <a:solidFill>
                  <a:schemeClr val="tx1"/>
                </a:solidFill>
                <a:latin typeface="Gotham" pitchFamily="2" charset="0"/>
              </a:defRPr>
            </a:lvl8pPr>
            <a:lvl9pPr marL="1558503" algn="l" rtl="0" fontAlgn="base">
              <a:spcBef>
                <a:spcPct val="0"/>
              </a:spcBef>
              <a:spcAft>
                <a:spcPct val="0"/>
              </a:spcAft>
              <a:defRPr sz="2000">
                <a:solidFill>
                  <a:schemeClr val="tx1"/>
                </a:solidFill>
                <a:latin typeface="Gotham" pitchFamily="2" charset="0"/>
              </a:defRPr>
            </a:lvl9pPr>
          </a:lstStyle>
          <a:p>
            <a:pPr algn="l" eaLnBrk="1" fontAlgn="auto" hangingPunct="1">
              <a:lnSpc>
                <a:spcPct val="70000"/>
              </a:lnSpc>
              <a:spcAft>
                <a:spcPts val="0"/>
              </a:spcAft>
              <a:defRPr/>
            </a:pPr>
            <a:r>
              <a:rPr lang="en-AU" sz="4400" dirty="0">
                <a:solidFill>
                  <a:schemeClr val="accent1"/>
                </a:solidFill>
                <a:latin typeface="+mj-lt"/>
              </a:rPr>
              <a:t>New Zealand </a:t>
            </a:r>
            <a:r>
              <a:rPr lang="en-AU" sz="4400" dirty="0">
                <a:solidFill>
                  <a:schemeClr val="accent2"/>
                </a:solidFill>
                <a:latin typeface="+mj-lt"/>
              </a:rPr>
              <a:t>Performance</a:t>
            </a:r>
            <a:endParaRPr lang="en-AU" sz="3200" dirty="0">
              <a:solidFill>
                <a:schemeClr val="accent1">
                  <a:lumMod val="40000"/>
                  <a:lumOff val="60000"/>
                </a:schemeClr>
              </a:solidFill>
              <a:latin typeface="+mj-lt"/>
            </a:endParaRPr>
          </a:p>
        </p:txBody>
      </p:sp>
      <p:sp>
        <p:nvSpPr>
          <p:cNvPr id="36" name="Rectangle 35">
            <a:extLst>
              <a:ext uri="{FF2B5EF4-FFF2-40B4-BE49-F238E27FC236}">
                <a16:creationId xmlns:a16="http://schemas.microsoft.com/office/drawing/2014/main" id="{90EB07B3-32B2-444C-9657-F9D3D556A0FC}"/>
              </a:ext>
            </a:extLst>
          </p:cNvPr>
          <p:cNvSpPr/>
          <p:nvPr/>
        </p:nvSpPr>
        <p:spPr>
          <a:xfrm>
            <a:off x="601131" y="1328368"/>
            <a:ext cx="7516584" cy="2487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graphicFrame>
        <p:nvGraphicFramePr>
          <p:cNvPr id="16" name="Table 15">
            <a:extLst>
              <a:ext uri="{FF2B5EF4-FFF2-40B4-BE49-F238E27FC236}">
                <a16:creationId xmlns:a16="http://schemas.microsoft.com/office/drawing/2014/main" id="{BB2C01C6-995E-4F00-854B-107814929078}"/>
              </a:ext>
            </a:extLst>
          </p:cNvPr>
          <p:cNvGraphicFramePr>
            <a:graphicFrameLocks noGrp="1"/>
          </p:cNvGraphicFramePr>
          <p:nvPr>
            <p:extLst>
              <p:ext uri="{D42A27DB-BD31-4B8C-83A1-F6EECF244321}">
                <p14:modId xmlns:p14="http://schemas.microsoft.com/office/powerpoint/2010/main" val="2031567734"/>
              </p:ext>
            </p:extLst>
          </p:nvPr>
        </p:nvGraphicFramePr>
        <p:xfrm>
          <a:off x="666665" y="1414857"/>
          <a:ext cx="7374850" cy="2314106"/>
        </p:xfrm>
        <a:graphic>
          <a:graphicData uri="http://schemas.openxmlformats.org/drawingml/2006/table">
            <a:tbl>
              <a:tblPr/>
              <a:tblGrid>
                <a:gridCol w="1239922">
                  <a:extLst>
                    <a:ext uri="{9D8B030D-6E8A-4147-A177-3AD203B41FA5}">
                      <a16:colId xmlns:a16="http://schemas.microsoft.com/office/drawing/2014/main" val="20000"/>
                    </a:ext>
                  </a:extLst>
                </a:gridCol>
                <a:gridCol w="1022488">
                  <a:extLst>
                    <a:ext uri="{9D8B030D-6E8A-4147-A177-3AD203B41FA5}">
                      <a16:colId xmlns:a16="http://schemas.microsoft.com/office/drawing/2014/main" val="1873786283"/>
                    </a:ext>
                  </a:extLst>
                </a:gridCol>
                <a:gridCol w="1022488">
                  <a:extLst>
                    <a:ext uri="{9D8B030D-6E8A-4147-A177-3AD203B41FA5}">
                      <a16:colId xmlns:a16="http://schemas.microsoft.com/office/drawing/2014/main" val="2859551709"/>
                    </a:ext>
                  </a:extLst>
                </a:gridCol>
                <a:gridCol w="1022488">
                  <a:extLst>
                    <a:ext uri="{9D8B030D-6E8A-4147-A177-3AD203B41FA5}">
                      <a16:colId xmlns:a16="http://schemas.microsoft.com/office/drawing/2014/main" val="637917061"/>
                    </a:ext>
                  </a:extLst>
                </a:gridCol>
                <a:gridCol w="1022488">
                  <a:extLst>
                    <a:ext uri="{9D8B030D-6E8A-4147-A177-3AD203B41FA5}">
                      <a16:colId xmlns:a16="http://schemas.microsoft.com/office/drawing/2014/main" val="20001"/>
                    </a:ext>
                  </a:extLst>
                </a:gridCol>
                <a:gridCol w="1022488">
                  <a:extLst>
                    <a:ext uri="{9D8B030D-6E8A-4147-A177-3AD203B41FA5}">
                      <a16:colId xmlns:a16="http://schemas.microsoft.com/office/drawing/2014/main" val="20002"/>
                    </a:ext>
                  </a:extLst>
                </a:gridCol>
                <a:gridCol w="1022488">
                  <a:extLst>
                    <a:ext uri="{9D8B030D-6E8A-4147-A177-3AD203B41FA5}">
                      <a16:colId xmlns:a16="http://schemas.microsoft.com/office/drawing/2014/main" val="20003"/>
                    </a:ext>
                  </a:extLst>
                </a:gridCol>
              </a:tblGrid>
              <a:tr h="300245">
                <a:tc>
                  <a:txBody>
                    <a:bodyPr/>
                    <a:lstStyle/>
                    <a:p>
                      <a:pPr algn="l" fontAlgn="ctr"/>
                      <a:endParaRPr lang="en-AU" sz="1100" b="1" i="0" u="none" strike="noStrike" dirty="0">
                        <a:solidFill>
                          <a:schemeClr val="bg1"/>
                        </a:solidFill>
                        <a:effectLst/>
                        <a:latin typeface="+mn-lt"/>
                      </a:endParaRPr>
                    </a:p>
                  </a:txBody>
                  <a:tcPr marL="36005" marR="36005" marT="0" marB="0" anchor="ctr">
                    <a:lnL>
                      <a:noFill/>
                    </a:lnL>
                    <a:lnR>
                      <a:noFill/>
                    </a:lnR>
                    <a:lnT>
                      <a:noFill/>
                    </a:lnT>
                    <a:lnB>
                      <a:noFill/>
                    </a:lnB>
                    <a:solidFill>
                      <a:srgbClr val="757E84"/>
                    </a:solidFill>
                  </a:tcPr>
                </a:tc>
                <a:tc gridSpan="6">
                  <a:txBody>
                    <a:bodyPr/>
                    <a:lstStyle/>
                    <a:p>
                      <a:pPr algn="ctr" fontAlgn="ctr"/>
                      <a:r>
                        <a:rPr lang="en-AU" sz="1100" b="1" i="0" u="none" strike="noStrike" dirty="0">
                          <a:solidFill>
                            <a:schemeClr val="bg1"/>
                          </a:solidFill>
                          <a:effectLst/>
                          <a:latin typeface="+mn-lt"/>
                        </a:rPr>
                        <a:t>???? – ???? Growth  + actuals</a:t>
                      </a:r>
                    </a:p>
                  </a:txBody>
                  <a:tcPr marL="36005" marR="36005" marT="0" marB="0" anchor="ctr">
                    <a:lnL>
                      <a:noFill/>
                    </a:lnL>
                    <a:lnR>
                      <a:noFill/>
                    </a:lnR>
                    <a:lnT>
                      <a:noFill/>
                    </a:lnT>
                    <a:lnB>
                      <a:noFill/>
                    </a:lnB>
                    <a:solidFill>
                      <a:srgbClr val="757E84"/>
                    </a:solidFill>
                  </a:tcPr>
                </a:tc>
                <a:tc hMerge="1">
                  <a:txBody>
                    <a:bodyPr/>
                    <a:lstStyle/>
                    <a:p>
                      <a:endParaRPr lang="en-AU"/>
                    </a:p>
                  </a:txBody>
                  <a:tcPr/>
                </a:tc>
                <a:tc hMerge="1">
                  <a:txBody>
                    <a:bodyPr/>
                    <a:lstStyle/>
                    <a:p>
                      <a:pPr algn="ctr" fontAlgn="ctr"/>
                      <a:endParaRPr lang="en-AU" sz="1100" b="1" i="0" u="none" strike="noStrike" dirty="0">
                        <a:solidFill>
                          <a:schemeClr val="bg1"/>
                        </a:solidFill>
                        <a:effectLst/>
                        <a:latin typeface="+mn-lt"/>
                      </a:endParaRPr>
                    </a:p>
                  </a:txBody>
                  <a:tcPr marL="36005" marR="36005" marT="0" marB="0" anchor="ctr">
                    <a:lnL>
                      <a:noFill/>
                    </a:lnL>
                    <a:lnR>
                      <a:noFill/>
                    </a:lnR>
                    <a:lnT>
                      <a:noFill/>
                    </a:lnT>
                    <a:lnB>
                      <a:noFill/>
                    </a:lnB>
                    <a:solidFill>
                      <a:srgbClr val="757E84"/>
                    </a:solidFill>
                  </a:tcPr>
                </a:tc>
                <a:tc hMerge="1">
                  <a:txBody>
                    <a:bodyPr/>
                    <a:lstStyle/>
                    <a:p>
                      <a:pPr algn="ctr" fontAlgn="ctr"/>
                      <a:endParaRPr lang="en-AU" sz="1100" b="1" i="0" u="none" strike="noStrike" dirty="0">
                        <a:solidFill>
                          <a:schemeClr val="bg1"/>
                        </a:solidFill>
                        <a:effectLst/>
                        <a:latin typeface="+mn-lt"/>
                      </a:endParaRPr>
                    </a:p>
                  </a:txBody>
                  <a:tcPr marL="36005" marR="36005" marT="0" marB="0" anchor="ctr">
                    <a:lnL>
                      <a:noFill/>
                    </a:lnL>
                    <a:lnR>
                      <a:noFill/>
                    </a:lnR>
                    <a:lnT>
                      <a:noFill/>
                    </a:lnT>
                    <a:lnB>
                      <a:noFill/>
                    </a:lnB>
                    <a:solidFill>
                      <a:srgbClr val="757E84"/>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512636">
                <a:tc>
                  <a:txBody>
                    <a:bodyPr/>
                    <a:lstStyle/>
                    <a:p>
                      <a:pPr algn="l" fontAlgn="ctr"/>
                      <a:r>
                        <a:rPr lang="en-AU" sz="1100" b="1" i="0" u="none" strike="noStrike" dirty="0">
                          <a:solidFill>
                            <a:srgbClr val="000000"/>
                          </a:solidFill>
                          <a:effectLst/>
                          <a:latin typeface="+mn-lt"/>
                        </a:rPr>
                        <a:t> Location</a:t>
                      </a:r>
                    </a:p>
                  </a:txBody>
                  <a:tcPr marL="36005" marR="36005" marT="0" marB="0" anchor="ctr">
                    <a:lnL w="6350" cap="flat" cmpd="sng" algn="ctr">
                      <a:solidFill>
                        <a:srgbClr val="C0C7CC"/>
                      </a:solidFill>
                      <a:prstDash val="solid"/>
                      <a:round/>
                      <a:headEnd type="none" w="med" len="med"/>
                      <a:tailEnd type="none" w="med" len="med"/>
                    </a:lnL>
                    <a:lnR>
                      <a:noFill/>
                    </a:lnR>
                    <a:lnT>
                      <a:noFill/>
                    </a:lnT>
                    <a:lnB>
                      <a:noFill/>
                    </a:lnB>
                    <a:solidFill>
                      <a:srgbClr val="C0C7CC"/>
                    </a:solidFill>
                  </a:tcPr>
                </a:tc>
                <a:tc>
                  <a:txBody>
                    <a:bodyPr/>
                    <a:lstStyle/>
                    <a:p>
                      <a:pPr algn="ctr" fontAlgn="ctr"/>
                      <a:r>
                        <a:rPr lang="en-AU" sz="1100" b="1" i="0" u="none" strike="noStrike" dirty="0">
                          <a:solidFill>
                            <a:srgbClr val="000000"/>
                          </a:solidFill>
                          <a:effectLst/>
                          <a:latin typeface="+mn-lt"/>
                        </a:rPr>
                        <a:t>Rate</a:t>
                      </a:r>
                    </a:p>
                  </a:txBody>
                  <a:tcPr marL="36005" marR="36005" marT="0" marB="0" anchor="ctr">
                    <a:lnL>
                      <a:noFill/>
                    </a:lnL>
                    <a:lnR>
                      <a:noFill/>
                    </a:lnR>
                    <a:lnT>
                      <a:noFill/>
                    </a:lnT>
                    <a:lnB>
                      <a:noFill/>
                    </a:lnB>
                    <a:solidFill>
                      <a:srgbClr val="C0C7CC"/>
                    </a:solidFill>
                  </a:tcPr>
                </a:tc>
                <a:tc>
                  <a:txBody>
                    <a:bodyPr/>
                    <a:lstStyle/>
                    <a:p>
                      <a:pPr algn="ctr" fontAlgn="ctr"/>
                      <a:r>
                        <a:rPr lang="en-AU" sz="1100" b="1" i="0" u="none" strike="noStrike" dirty="0">
                          <a:solidFill>
                            <a:srgbClr val="000000"/>
                          </a:solidFill>
                          <a:effectLst/>
                          <a:latin typeface="+mn-lt"/>
                        </a:rPr>
                        <a:t>Growth</a:t>
                      </a:r>
                    </a:p>
                  </a:txBody>
                  <a:tcPr marL="36005" marR="36005" marT="0" marB="0" anchor="ctr">
                    <a:lnL>
                      <a:noFill/>
                    </a:lnL>
                    <a:lnR>
                      <a:noFill/>
                    </a:lnR>
                    <a:lnT>
                      <a:noFill/>
                    </a:lnT>
                    <a:lnB>
                      <a:noFill/>
                    </a:lnB>
                    <a:solidFill>
                      <a:srgbClr val="C0C7CC"/>
                    </a:solidFill>
                  </a:tcPr>
                </a:tc>
                <a:tc>
                  <a:txBody>
                    <a:bodyPr/>
                    <a:lstStyle/>
                    <a:p>
                      <a:pPr algn="ctr"/>
                      <a:r>
                        <a:rPr lang="en-AU" sz="1100" b="1" i="0" u="none" strike="noStrike" kern="1200" dirty="0">
                          <a:solidFill>
                            <a:srgbClr val="000000"/>
                          </a:solidFill>
                          <a:effectLst/>
                          <a:latin typeface="+mn-lt"/>
                          <a:ea typeface="+mn-ea"/>
                          <a:cs typeface="+mn-cs"/>
                        </a:rPr>
                        <a:t>Occupancy</a:t>
                      </a:r>
                    </a:p>
                  </a:txBody>
                  <a:tcPr marL="36005" marR="36005" marT="0" marB="0" anchor="ctr">
                    <a:lnL>
                      <a:noFill/>
                    </a:lnL>
                    <a:lnR>
                      <a:noFill/>
                    </a:lnR>
                    <a:lnT>
                      <a:noFill/>
                    </a:lnT>
                    <a:lnB>
                      <a:noFill/>
                    </a:lnB>
                    <a:solidFill>
                      <a:srgbClr val="C0C7CC"/>
                    </a:solidFill>
                  </a:tcPr>
                </a:tc>
                <a:tc>
                  <a:txBody>
                    <a:bodyPr/>
                    <a:lstStyle/>
                    <a:p>
                      <a:pPr algn="ctr" fontAlgn="ctr"/>
                      <a:r>
                        <a:rPr lang="en-AU" sz="1100" b="1" i="0" u="none" strike="noStrike" dirty="0">
                          <a:solidFill>
                            <a:srgbClr val="000000"/>
                          </a:solidFill>
                          <a:effectLst/>
                          <a:latin typeface="+mn-lt"/>
                        </a:rPr>
                        <a:t>Growth</a:t>
                      </a:r>
                    </a:p>
                  </a:txBody>
                  <a:tcPr marL="36005" marR="36005" marT="0" marB="0" anchor="ctr">
                    <a:lnL>
                      <a:noFill/>
                    </a:lnL>
                    <a:lnR>
                      <a:noFill/>
                    </a:lnR>
                    <a:lnT>
                      <a:noFill/>
                    </a:lnT>
                    <a:lnB>
                      <a:noFill/>
                    </a:lnB>
                    <a:solidFill>
                      <a:srgbClr val="C0C7CC"/>
                    </a:solidFill>
                  </a:tcPr>
                </a:tc>
                <a:tc>
                  <a:txBody>
                    <a:bodyPr/>
                    <a:lstStyle/>
                    <a:p>
                      <a:pPr algn="ctr" fontAlgn="ctr"/>
                      <a:r>
                        <a:rPr lang="en-AU" sz="1100" b="1" i="0" u="none" strike="noStrike" dirty="0">
                          <a:solidFill>
                            <a:srgbClr val="000000"/>
                          </a:solidFill>
                          <a:effectLst/>
                          <a:latin typeface="+mn-lt"/>
                        </a:rPr>
                        <a:t>RevPAR</a:t>
                      </a:r>
                    </a:p>
                  </a:txBody>
                  <a:tcPr marL="36005" marR="36005" marT="0" marB="0" anchor="ctr">
                    <a:lnL>
                      <a:noFill/>
                    </a:lnL>
                    <a:lnR>
                      <a:noFill/>
                    </a:lnR>
                    <a:lnT>
                      <a:noFill/>
                    </a:lnT>
                    <a:lnB>
                      <a:noFill/>
                    </a:lnB>
                    <a:solidFill>
                      <a:srgbClr val="C0C7CC"/>
                    </a:solidFill>
                  </a:tcPr>
                </a:tc>
                <a:tc>
                  <a:txBody>
                    <a:bodyPr/>
                    <a:lstStyle/>
                    <a:p>
                      <a:pPr algn="ctr" fontAlgn="ctr"/>
                      <a:r>
                        <a:rPr lang="en-AU" sz="1100" b="1" i="0" u="none" strike="noStrike" dirty="0">
                          <a:solidFill>
                            <a:srgbClr val="000000"/>
                          </a:solidFill>
                          <a:effectLst/>
                          <a:latin typeface="+mn-lt"/>
                        </a:rPr>
                        <a:t>Growth</a:t>
                      </a:r>
                    </a:p>
                  </a:txBody>
                  <a:tcPr marL="36005" marR="36005" marT="0" marB="0" anchor="ctr">
                    <a:lnL>
                      <a:noFill/>
                    </a:lnL>
                    <a:lnR>
                      <a:noFill/>
                    </a:lnR>
                    <a:lnT>
                      <a:noFill/>
                    </a:lnT>
                    <a:lnB>
                      <a:noFill/>
                    </a:lnB>
                    <a:solidFill>
                      <a:srgbClr val="C0C7CC"/>
                    </a:solidFill>
                  </a:tcPr>
                </a:tc>
                <a:extLst>
                  <a:ext uri="{0D108BD9-81ED-4DB2-BD59-A6C34878D82A}">
                    <a16:rowId xmlns:a16="http://schemas.microsoft.com/office/drawing/2014/main" val="10001"/>
                  </a:ext>
                </a:extLst>
              </a:tr>
              <a:tr h="300245">
                <a:tc>
                  <a:txBody>
                    <a:bodyPr/>
                    <a:lstStyle/>
                    <a:p>
                      <a:pPr algn="l" fontAlgn="ctr"/>
                      <a:r>
                        <a:rPr lang="en-AU" sz="1100" b="0" i="0" u="none" strike="noStrike" dirty="0">
                          <a:solidFill>
                            <a:schemeClr val="tx1"/>
                          </a:solidFill>
                          <a:effectLst/>
                          <a:latin typeface="+mn-lt"/>
                        </a:rPr>
                        <a:t>Auckland</a:t>
                      </a:r>
                    </a:p>
                  </a:txBody>
                  <a:tcPr marL="36005" marR="36005"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$207.54</a:t>
                      </a:r>
                    </a:p>
                  </a:txBody>
                  <a:tcPr marL="36005" marR="36005"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0.4%</a:t>
                      </a:r>
                    </a:p>
                  </a:txBody>
                  <a:tcPr marL="36005" marR="36005"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82.3%</a:t>
                      </a:r>
                    </a:p>
                  </a:txBody>
                  <a:tcPr marL="36005" marR="36005"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-0.7%</a:t>
                      </a:r>
                    </a:p>
                  </a:txBody>
                  <a:tcPr marL="36005" marR="36005"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$170.73</a:t>
                      </a:r>
                    </a:p>
                  </a:txBody>
                  <a:tcPr marL="36005" marR="36005"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-0.4%</a:t>
                      </a:r>
                    </a:p>
                  </a:txBody>
                  <a:tcPr marL="36005" marR="36005"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300245">
                <a:tc>
                  <a:txBody>
                    <a:bodyPr/>
                    <a:lstStyle/>
                    <a:p>
                      <a:r>
                        <a:rPr lang="en-AU" sz="1100" b="0" i="0" u="none" strike="noStrike" kern="1200" dirty="0">
                          <a:solidFill>
                            <a:schemeClr val="tx1"/>
                          </a:solidFill>
                          <a:effectLst/>
                          <a:latin typeface="+mn-lt"/>
                          <a:ea typeface="+mn-ea"/>
                          <a:cs typeface="+mn-cs"/>
                        </a:rPr>
                        <a:t>Queenstown</a:t>
                      </a:r>
                    </a:p>
                  </a:txBody>
                  <a:tcPr marL="36005" marR="36005" marT="0" marB="0" anchor="ctr">
                    <a:lnL>
                      <a:noFill/>
                    </a:lnL>
                    <a:lnR>
                      <a:noFill/>
                    </a:lnR>
                    <a:lnT>
                      <a:noFill/>
                    </a:lnT>
                    <a:lnB>
                      <a:noFill/>
                    </a:lnB>
                    <a:solidFill>
                      <a:srgbClr val="D6DBDE"/>
                    </a:solidFill>
                  </a:tcPr>
                </a:tc>
                <a:tc>
                  <a:txBody>
                    <a:bodyPr/>
                    <a:lstStyle/>
                    <a:p>
                      <a:pPr marL="0" marR="0" lvl="0" indent="0" algn="ctr" defTabSz="779252" rtl="0" eaLnBrk="1" fontAlgn="ctr" latinLnBrk="0" hangingPunct="1">
                        <a:lnSpc>
                          <a:spcPct val="100000"/>
                        </a:lnSpc>
                        <a:spcBef>
                          <a:spcPts val="0"/>
                        </a:spcBef>
                        <a:spcAft>
                          <a:spcPts val="0"/>
                        </a:spcAft>
                        <a:buClrTx/>
                        <a:buSzTx/>
                        <a:buFontTx/>
                        <a:buNone/>
                        <a:tabLst/>
                        <a:defRPr/>
                      </a:pPr>
                      <a:r>
                        <a:rPr lang="en-AU" sz="1100" b="0" i="0" u="none" strike="noStrike" dirty="0">
                          <a:solidFill>
                            <a:schemeClr val="tx1"/>
                          </a:solidFill>
                          <a:effectLst/>
                          <a:latin typeface="+mn-lt"/>
                        </a:rPr>
                        <a:t>$247.33</a:t>
                      </a:r>
                    </a:p>
                  </a:txBody>
                  <a:tcPr marL="36005" marR="36005"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8.3%</a:t>
                      </a:r>
                    </a:p>
                  </a:txBody>
                  <a:tcPr marL="36005" marR="36005"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83.6%</a:t>
                      </a:r>
                    </a:p>
                  </a:txBody>
                  <a:tcPr marL="36005" marR="36005" marT="0" marB="0" anchor="ctr">
                    <a:lnL>
                      <a:noFill/>
                    </a:lnL>
                    <a:lnR>
                      <a:noFill/>
                    </a:lnR>
                    <a:lnT>
                      <a:noFill/>
                    </a:lnT>
                    <a:lnB>
                      <a:noFill/>
                    </a:lnB>
                    <a:solidFill>
                      <a:srgbClr val="D6DBDE"/>
                    </a:solidFill>
                  </a:tcPr>
                </a:tc>
                <a:tc>
                  <a:txBody>
                    <a:bodyPr/>
                    <a:lstStyle/>
                    <a:p>
                      <a:pPr algn="ctr" fontAlgn="ctr"/>
                      <a:r>
                        <a:rPr lang="en-AU" sz="1100" b="0" i="0" u="none" strike="noStrike" dirty="0">
                          <a:solidFill>
                            <a:srgbClr val="FF0000"/>
                          </a:solidFill>
                          <a:effectLst/>
                          <a:latin typeface="+mn-lt"/>
                        </a:rPr>
                        <a:t>-0.3%</a:t>
                      </a:r>
                    </a:p>
                  </a:txBody>
                  <a:tcPr marL="36005" marR="36005"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$206.67</a:t>
                      </a:r>
                    </a:p>
                  </a:txBody>
                  <a:tcPr marL="36005" marR="36005"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7.9%</a:t>
                      </a:r>
                    </a:p>
                  </a:txBody>
                  <a:tcPr marL="36005" marR="36005" marT="0" marB="0" anchor="ctr">
                    <a:lnL>
                      <a:noFill/>
                    </a:lnL>
                    <a:lnR>
                      <a:noFill/>
                    </a:lnR>
                    <a:lnT>
                      <a:noFill/>
                    </a:lnT>
                    <a:lnB>
                      <a:noFill/>
                    </a:lnB>
                    <a:solidFill>
                      <a:srgbClr val="D6DBDE"/>
                    </a:solidFill>
                  </a:tcPr>
                </a:tc>
                <a:extLst>
                  <a:ext uri="{0D108BD9-81ED-4DB2-BD59-A6C34878D82A}">
                    <a16:rowId xmlns:a16="http://schemas.microsoft.com/office/drawing/2014/main" val="10003"/>
                  </a:ext>
                </a:extLst>
              </a:tr>
              <a:tr h="300245">
                <a:tc>
                  <a:txBody>
                    <a:bodyPr/>
                    <a:lstStyle/>
                    <a:p>
                      <a:pPr algn="l" fontAlgn="ctr"/>
                      <a:r>
                        <a:rPr lang="en-AU" sz="1100" b="0" i="0" u="none" strike="noStrike" dirty="0">
                          <a:solidFill>
                            <a:schemeClr val="tx1"/>
                          </a:solidFill>
                          <a:effectLst/>
                          <a:latin typeface="+mn-lt"/>
                        </a:rPr>
                        <a:t>Rotorua</a:t>
                      </a:r>
                    </a:p>
                  </a:txBody>
                  <a:tcPr marL="36005" marR="36005" marT="0" marB="0" anchor="ctr">
                    <a:lnL>
                      <a:noFill/>
                    </a:lnL>
                    <a:lnR>
                      <a:noFill/>
                    </a:lnR>
                    <a:lnT>
                      <a:noFill/>
                    </a:lnT>
                    <a:lnB>
                      <a:noFill/>
                    </a:lnB>
                    <a:solidFill>
                      <a:srgbClr val="FFFFFF"/>
                    </a:solidFill>
                  </a:tcPr>
                </a:tc>
                <a:tc>
                  <a:txBody>
                    <a:bodyPr/>
                    <a:lstStyle/>
                    <a:p>
                      <a:pPr marL="0" marR="0" lvl="0" indent="0" algn="ctr" defTabSz="779252" rtl="0" eaLnBrk="1" fontAlgn="ctr" latinLnBrk="0" hangingPunct="1">
                        <a:lnSpc>
                          <a:spcPct val="100000"/>
                        </a:lnSpc>
                        <a:spcBef>
                          <a:spcPts val="0"/>
                        </a:spcBef>
                        <a:spcAft>
                          <a:spcPts val="0"/>
                        </a:spcAft>
                        <a:buClrTx/>
                        <a:buSzTx/>
                        <a:buFontTx/>
                        <a:buNone/>
                        <a:tabLst/>
                        <a:defRPr/>
                      </a:pPr>
                      <a:r>
                        <a:rPr lang="en-AU" sz="1100" b="0" i="0" u="none" strike="noStrike" dirty="0">
                          <a:solidFill>
                            <a:schemeClr val="tx1"/>
                          </a:solidFill>
                          <a:effectLst/>
                          <a:latin typeface="+mn-lt"/>
                        </a:rPr>
                        <a:t>$142.34</a:t>
                      </a:r>
                    </a:p>
                  </a:txBody>
                  <a:tcPr marL="36005" marR="36005"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7.1%</a:t>
                      </a:r>
                    </a:p>
                  </a:txBody>
                  <a:tcPr marL="36005" marR="36005"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78.6%</a:t>
                      </a:r>
                    </a:p>
                  </a:txBody>
                  <a:tcPr marL="36005" marR="36005"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-1.1%</a:t>
                      </a:r>
                    </a:p>
                  </a:txBody>
                  <a:tcPr marL="36005" marR="36005"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$111.90</a:t>
                      </a:r>
                    </a:p>
                  </a:txBody>
                  <a:tcPr marL="36005" marR="36005"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5.9%</a:t>
                      </a:r>
                    </a:p>
                  </a:txBody>
                  <a:tcPr marL="36005" marR="36005"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300245">
                <a:tc>
                  <a:txBody>
                    <a:bodyPr/>
                    <a:lstStyle/>
                    <a:p>
                      <a:pPr algn="l" fontAlgn="ctr"/>
                      <a:r>
                        <a:rPr lang="en-AU" sz="1100" b="0" i="0" u="none" strike="noStrike" dirty="0">
                          <a:solidFill>
                            <a:schemeClr val="tx1"/>
                          </a:solidFill>
                          <a:effectLst/>
                          <a:latin typeface="+mn-lt"/>
                        </a:rPr>
                        <a:t>Christchurch</a:t>
                      </a:r>
                    </a:p>
                  </a:txBody>
                  <a:tcPr marL="36005" marR="36005" marT="0" marB="0" anchor="ctr">
                    <a:lnL>
                      <a:noFill/>
                    </a:lnL>
                    <a:lnR>
                      <a:noFill/>
                    </a:lnR>
                    <a:lnT>
                      <a:noFill/>
                    </a:lnT>
                    <a:lnB>
                      <a:noFill/>
                    </a:lnB>
                    <a:solidFill>
                      <a:srgbClr val="D6DBDE"/>
                    </a:solidFill>
                  </a:tcPr>
                </a:tc>
                <a:tc>
                  <a:txBody>
                    <a:bodyPr/>
                    <a:lstStyle/>
                    <a:p>
                      <a:pPr marL="0" marR="0" lvl="0" indent="0" algn="ctr" defTabSz="779252" rtl="0" eaLnBrk="1" fontAlgn="ctr" latinLnBrk="0" hangingPunct="1">
                        <a:lnSpc>
                          <a:spcPct val="100000"/>
                        </a:lnSpc>
                        <a:spcBef>
                          <a:spcPts val="0"/>
                        </a:spcBef>
                        <a:spcAft>
                          <a:spcPts val="0"/>
                        </a:spcAft>
                        <a:buClrTx/>
                        <a:buSzTx/>
                        <a:buFontTx/>
                        <a:buNone/>
                        <a:tabLst/>
                        <a:defRPr/>
                      </a:pPr>
                      <a:r>
                        <a:rPr lang="en-AU" sz="1100" b="0" i="0" u="none" strike="noStrike" dirty="0">
                          <a:solidFill>
                            <a:schemeClr val="tx1"/>
                          </a:solidFill>
                          <a:effectLst/>
                          <a:latin typeface="+mn-lt"/>
                        </a:rPr>
                        <a:t>$155.49</a:t>
                      </a:r>
                    </a:p>
                  </a:txBody>
                  <a:tcPr marL="36005" marR="36005"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2.5%</a:t>
                      </a:r>
                    </a:p>
                  </a:txBody>
                  <a:tcPr marL="36005" marR="36005"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78.0%</a:t>
                      </a:r>
                    </a:p>
                  </a:txBody>
                  <a:tcPr marL="36005" marR="36005"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3.8%</a:t>
                      </a:r>
                    </a:p>
                  </a:txBody>
                  <a:tcPr marL="36005" marR="36005"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$155.49</a:t>
                      </a:r>
                    </a:p>
                  </a:txBody>
                  <a:tcPr marL="36005" marR="36005"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6.4%</a:t>
                      </a:r>
                    </a:p>
                  </a:txBody>
                  <a:tcPr marL="36005" marR="36005" marT="0" marB="0" anchor="ctr">
                    <a:lnL>
                      <a:noFill/>
                    </a:lnL>
                    <a:lnR>
                      <a:noFill/>
                    </a:lnR>
                    <a:lnT>
                      <a:noFill/>
                    </a:lnT>
                    <a:lnB>
                      <a:noFill/>
                    </a:lnB>
                    <a:solidFill>
                      <a:srgbClr val="D6DBDE"/>
                    </a:solidFill>
                  </a:tcPr>
                </a:tc>
                <a:extLst>
                  <a:ext uri="{0D108BD9-81ED-4DB2-BD59-A6C34878D82A}">
                    <a16:rowId xmlns:a16="http://schemas.microsoft.com/office/drawing/2014/main" val="10005"/>
                  </a:ext>
                </a:extLst>
              </a:tr>
              <a:tr h="300245">
                <a:tc>
                  <a:txBody>
                    <a:bodyPr/>
                    <a:lstStyle/>
                    <a:p>
                      <a:pPr marL="0" algn="l" defTabSz="779252" rtl="0" eaLnBrk="1" fontAlgn="ctr" latinLnBrk="0" hangingPunct="1"/>
                      <a:r>
                        <a:rPr lang="en-AU" sz="1100" b="0" i="0" u="none" strike="noStrike" kern="1200" dirty="0">
                          <a:solidFill>
                            <a:schemeClr val="tx1"/>
                          </a:solidFill>
                          <a:effectLst/>
                          <a:latin typeface="+mn-lt"/>
                          <a:ea typeface="+mn-ea"/>
                          <a:cs typeface="+mn-cs"/>
                        </a:rPr>
                        <a:t>Wellington Area</a:t>
                      </a:r>
                    </a:p>
                  </a:txBody>
                  <a:tcPr marL="36005" marR="36005" marT="0" marB="0" anchor="ctr">
                    <a:lnL>
                      <a:noFill/>
                    </a:lnL>
                    <a:lnR>
                      <a:noFill/>
                    </a:lnR>
                    <a:lnT>
                      <a:noFill/>
                    </a:lnT>
                    <a:lnB>
                      <a:noFill/>
                    </a:lnB>
                    <a:solidFill>
                      <a:schemeClr val="bg1"/>
                    </a:solidFill>
                  </a:tcPr>
                </a:tc>
                <a:tc>
                  <a:txBody>
                    <a:bodyPr/>
                    <a:lstStyle/>
                    <a:p>
                      <a:pPr algn="ctr" fontAlgn="ctr"/>
                      <a:r>
                        <a:rPr lang="en-AU" sz="1100" b="0" i="0" u="none" strike="noStrike" dirty="0">
                          <a:solidFill>
                            <a:schemeClr val="tx1"/>
                          </a:solidFill>
                          <a:effectLst/>
                          <a:latin typeface="+mn-lt"/>
                        </a:rPr>
                        <a:t>$182.31</a:t>
                      </a:r>
                    </a:p>
                  </a:txBody>
                  <a:tcPr marL="36005" marR="36005" marT="0" marB="0" anchor="ctr">
                    <a:lnL>
                      <a:noFill/>
                    </a:lnL>
                    <a:lnR>
                      <a:noFill/>
                    </a:lnR>
                    <a:lnT>
                      <a:noFill/>
                    </a:lnT>
                    <a:lnB>
                      <a:noFill/>
                    </a:lnB>
                    <a:solidFill>
                      <a:schemeClr val="bg1"/>
                    </a:solidFill>
                  </a:tcPr>
                </a:tc>
                <a:tc>
                  <a:txBody>
                    <a:bodyPr/>
                    <a:lstStyle/>
                    <a:p>
                      <a:pPr algn="ctr" fontAlgn="ctr"/>
                      <a:r>
                        <a:rPr lang="en-AU" sz="1100" b="0" i="0" u="none" strike="noStrike" dirty="0">
                          <a:solidFill>
                            <a:srgbClr val="FF0000"/>
                          </a:solidFill>
                          <a:effectLst/>
                          <a:latin typeface="+mn-lt"/>
                        </a:rPr>
                        <a:t>-1.0%</a:t>
                      </a:r>
                    </a:p>
                  </a:txBody>
                  <a:tcPr marL="36005" marR="36005" marT="0" marB="0" anchor="ctr">
                    <a:lnL>
                      <a:noFill/>
                    </a:lnL>
                    <a:lnR>
                      <a:noFill/>
                    </a:lnR>
                    <a:lnT>
                      <a:noFill/>
                    </a:lnT>
                    <a:lnB>
                      <a:noFill/>
                    </a:lnB>
                    <a:solidFill>
                      <a:schemeClr val="bg1"/>
                    </a:solidFill>
                  </a:tcPr>
                </a:tc>
                <a:tc>
                  <a:txBody>
                    <a:bodyPr/>
                    <a:lstStyle/>
                    <a:p>
                      <a:pPr algn="ctr" fontAlgn="ctr"/>
                      <a:r>
                        <a:rPr lang="en-AU" sz="1100" b="0" i="0" u="none" strike="noStrike" dirty="0">
                          <a:solidFill>
                            <a:schemeClr val="tx1"/>
                          </a:solidFill>
                          <a:effectLst/>
                          <a:latin typeface="+mn-lt"/>
                        </a:rPr>
                        <a:t>78.3%</a:t>
                      </a:r>
                    </a:p>
                  </a:txBody>
                  <a:tcPr marL="36005" marR="36005" marT="0" marB="0" anchor="ctr">
                    <a:lnL>
                      <a:noFill/>
                    </a:lnL>
                    <a:lnR>
                      <a:noFill/>
                    </a:lnR>
                    <a:lnT>
                      <a:noFill/>
                    </a:lnT>
                    <a:lnB>
                      <a:noFill/>
                    </a:lnB>
                    <a:solidFill>
                      <a:schemeClr val="bg1"/>
                    </a:solidFill>
                  </a:tcPr>
                </a:tc>
                <a:tc>
                  <a:txBody>
                    <a:bodyPr/>
                    <a:lstStyle/>
                    <a:p>
                      <a:pPr algn="ctr" fontAlgn="ctr"/>
                      <a:r>
                        <a:rPr lang="en-AU" sz="1100" b="0" i="0" u="none" strike="noStrike" dirty="0">
                          <a:solidFill>
                            <a:srgbClr val="FF0000"/>
                          </a:solidFill>
                          <a:effectLst/>
                          <a:latin typeface="+mn-lt"/>
                        </a:rPr>
                        <a:t>-0.2%</a:t>
                      </a:r>
                    </a:p>
                  </a:txBody>
                  <a:tcPr marL="36005" marR="36005" marT="0" marB="0" anchor="ctr">
                    <a:lnL>
                      <a:noFill/>
                    </a:lnL>
                    <a:lnR>
                      <a:noFill/>
                    </a:lnR>
                    <a:lnT>
                      <a:noFill/>
                    </a:lnT>
                    <a:lnB>
                      <a:noFill/>
                    </a:lnB>
                    <a:solidFill>
                      <a:schemeClr val="bg1"/>
                    </a:solidFill>
                  </a:tcPr>
                </a:tc>
                <a:tc>
                  <a:txBody>
                    <a:bodyPr/>
                    <a:lstStyle/>
                    <a:p>
                      <a:pPr algn="ctr" fontAlgn="ctr"/>
                      <a:r>
                        <a:rPr lang="en-AU" sz="1100" b="0" i="0" u="none" strike="noStrike" dirty="0">
                          <a:solidFill>
                            <a:schemeClr val="tx1"/>
                          </a:solidFill>
                          <a:effectLst/>
                          <a:latin typeface="+mn-lt"/>
                        </a:rPr>
                        <a:t>$182.31</a:t>
                      </a:r>
                    </a:p>
                  </a:txBody>
                  <a:tcPr marL="36005" marR="36005" marT="0" marB="0" anchor="ctr">
                    <a:lnL>
                      <a:noFill/>
                    </a:lnL>
                    <a:lnR>
                      <a:noFill/>
                    </a:lnR>
                    <a:lnT>
                      <a:noFill/>
                    </a:lnT>
                    <a:lnB>
                      <a:noFill/>
                    </a:lnB>
                    <a:solidFill>
                      <a:schemeClr val="bg1"/>
                    </a:solidFill>
                  </a:tcPr>
                </a:tc>
                <a:tc>
                  <a:txBody>
                    <a:bodyPr/>
                    <a:lstStyle/>
                    <a:p>
                      <a:pPr algn="ctr" fontAlgn="ctr"/>
                      <a:r>
                        <a:rPr lang="en-AU" sz="1100" b="0" i="0" u="none" strike="noStrike" dirty="0">
                          <a:solidFill>
                            <a:srgbClr val="FF0000"/>
                          </a:solidFill>
                          <a:effectLst/>
                          <a:latin typeface="+mn-lt"/>
                        </a:rPr>
                        <a:t>-1.2%</a:t>
                      </a:r>
                    </a:p>
                  </a:txBody>
                  <a:tcPr marL="36005" marR="36005" marT="0" marB="0" anchor="ctr">
                    <a:lnL>
                      <a:noFill/>
                    </a:lnL>
                    <a:lnR>
                      <a:noFill/>
                    </a:lnR>
                    <a:lnT>
                      <a:noFill/>
                    </a:lnT>
                    <a:lnB>
                      <a:noFill/>
                    </a:lnB>
                    <a:solidFill>
                      <a:schemeClr val="bg1"/>
                    </a:solidFill>
                  </a:tcPr>
                </a:tc>
                <a:extLst>
                  <a:ext uri="{0D108BD9-81ED-4DB2-BD59-A6C34878D82A}">
                    <a16:rowId xmlns:a16="http://schemas.microsoft.com/office/drawing/2014/main" val="703888133"/>
                  </a:ext>
                </a:extLst>
              </a:tr>
            </a:tbl>
          </a:graphicData>
        </a:graphic>
      </p:graphicFrame>
      <p:sp>
        <p:nvSpPr>
          <p:cNvPr id="12" name="TextBox 11">
            <a:extLst>
              <a:ext uri="{FF2B5EF4-FFF2-40B4-BE49-F238E27FC236}">
                <a16:creationId xmlns:a16="http://schemas.microsoft.com/office/drawing/2014/main" id="{98525D87-78AC-4AED-954A-4E6F3EA998E7}"/>
              </a:ext>
            </a:extLst>
          </p:cNvPr>
          <p:cNvSpPr txBox="1"/>
          <p:nvPr/>
        </p:nvSpPr>
        <p:spPr>
          <a:xfrm>
            <a:off x="7220581" y="3815451"/>
            <a:ext cx="768989" cy="200055"/>
          </a:xfrm>
          <a:prstGeom prst="rect">
            <a:avLst/>
          </a:prstGeom>
          <a:noFill/>
        </p:spPr>
        <p:txBody>
          <a:bodyPr wrap="square" rtlCol="0">
            <a:spAutoFit/>
          </a:bodyPr>
          <a:lstStyle/>
          <a:p>
            <a:r>
              <a:rPr lang="en-AU" sz="700" i="1" dirty="0"/>
              <a:t>Source: STR</a:t>
            </a:r>
          </a:p>
        </p:txBody>
      </p:sp>
      <p:sp>
        <p:nvSpPr>
          <p:cNvPr id="9" name="Rectangle 8">
            <a:extLst>
              <a:ext uri="{FF2B5EF4-FFF2-40B4-BE49-F238E27FC236}">
                <a16:creationId xmlns:a16="http://schemas.microsoft.com/office/drawing/2014/main" id="{BC60831B-07CA-4C88-9DDB-34ABDE8281CB}"/>
              </a:ext>
            </a:extLst>
          </p:cNvPr>
          <p:cNvSpPr/>
          <p:nvPr/>
        </p:nvSpPr>
        <p:spPr>
          <a:xfrm>
            <a:off x="327487" y="4677333"/>
            <a:ext cx="167640" cy="290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3491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a:extLst>
              <a:ext uri="{FF2B5EF4-FFF2-40B4-BE49-F238E27FC236}">
                <a16:creationId xmlns:a16="http://schemas.microsoft.com/office/drawing/2014/main" id="{E6F2FCBC-2A0E-40D5-A977-32C8E616E00E}"/>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ts val="513"/>
              </a:spcBef>
              <a:buFont typeface="Arial" panose="020B0604020202020204" pitchFamily="34" charset="0"/>
              <a:defRPr sz="800">
                <a:solidFill>
                  <a:schemeClr val="tx1"/>
                </a:solidFill>
                <a:latin typeface="Gotham" charset="0"/>
              </a:defRPr>
            </a:lvl1pPr>
            <a:lvl2pPr marL="631825" indent="-242888">
              <a:spcBef>
                <a:spcPts val="513"/>
              </a:spcBef>
              <a:buClr>
                <a:srgbClr val="519FD7"/>
              </a:buClr>
              <a:buSzPct val="125000"/>
              <a:buFont typeface="Arial" panose="020B0604020202020204" pitchFamily="34" charset="0"/>
              <a:buChar char="•"/>
              <a:defRPr sz="800">
                <a:solidFill>
                  <a:schemeClr val="tx1"/>
                </a:solidFill>
                <a:latin typeface="Gotham" charset="0"/>
              </a:defRPr>
            </a:lvl2pPr>
            <a:lvl3pPr marL="973138" indent="-193675">
              <a:spcBef>
                <a:spcPts val="513"/>
              </a:spcBef>
              <a:buFont typeface="Courier New" panose="02070309020205020404" pitchFamily="49" charset="0"/>
              <a:buChar char="–"/>
              <a:defRPr sz="800">
                <a:solidFill>
                  <a:schemeClr val="tx1"/>
                </a:solidFill>
                <a:latin typeface="Gotham" charset="0"/>
              </a:defRPr>
            </a:lvl3pPr>
            <a:lvl4pPr marL="1363663" indent="-193675">
              <a:spcBef>
                <a:spcPts val="513"/>
              </a:spcBef>
              <a:buClr>
                <a:srgbClr val="519FD7"/>
              </a:buClr>
              <a:buSzPct val="125000"/>
              <a:buFont typeface="Arial" panose="020B0604020202020204" pitchFamily="34" charset="0"/>
              <a:buChar char="•"/>
              <a:defRPr sz="800">
                <a:solidFill>
                  <a:schemeClr val="tx1"/>
                </a:solidFill>
                <a:latin typeface="Gotham" charset="0"/>
              </a:defRPr>
            </a:lvl4pPr>
            <a:lvl5pPr marL="1752600" indent="-193675">
              <a:spcBef>
                <a:spcPts val="513"/>
              </a:spcBef>
              <a:buFont typeface="Courier New" panose="02070309020205020404" pitchFamily="49" charset="0"/>
              <a:buChar char="–"/>
              <a:defRPr sz="800">
                <a:solidFill>
                  <a:schemeClr val="tx1"/>
                </a:solidFill>
                <a:latin typeface="Gotham" charset="0"/>
              </a:defRPr>
            </a:lvl5pPr>
            <a:lvl6pPr marL="2209800" indent="-193675" eaLnBrk="0" fontAlgn="base" hangingPunct="0">
              <a:spcBef>
                <a:spcPts val="513"/>
              </a:spcBef>
              <a:spcAft>
                <a:spcPct val="0"/>
              </a:spcAft>
              <a:buFont typeface="Courier New" panose="02070309020205020404" pitchFamily="49" charset="0"/>
              <a:buChar char="–"/>
              <a:defRPr sz="800">
                <a:solidFill>
                  <a:schemeClr val="tx1"/>
                </a:solidFill>
                <a:latin typeface="Gotham" charset="0"/>
              </a:defRPr>
            </a:lvl6pPr>
            <a:lvl7pPr marL="2667000" indent="-193675" eaLnBrk="0" fontAlgn="base" hangingPunct="0">
              <a:spcBef>
                <a:spcPts val="513"/>
              </a:spcBef>
              <a:spcAft>
                <a:spcPct val="0"/>
              </a:spcAft>
              <a:buFont typeface="Courier New" panose="02070309020205020404" pitchFamily="49" charset="0"/>
              <a:buChar char="–"/>
              <a:defRPr sz="800">
                <a:solidFill>
                  <a:schemeClr val="tx1"/>
                </a:solidFill>
                <a:latin typeface="Gotham" charset="0"/>
              </a:defRPr>
            </a:lvl7pPr>
            <a:lvl8pPr marL="3124200" indent="-193675" eaLnBrk="0" fontAlgn="base" hangingPunct="0">
              <a:spcBef>
                <a:spcPts val="513"/>
              </a:spcBef>
              <a:spcAft>
                <a:spcPct val="0"/>
              </a:spcAft>
              <a:buFont typeface="Courier New" panose="02070309020205020404" pitchFamily="49" charset="0"/>
              <a:buChar char="–"/>
              <a:defRPr sz="800">
                <a:solidFill>
                  <a:schemeClr val="tx1"/>
                </a:solidFill>
                <a:latin typeface="Gotham" charset="0"/>
              </a:defRPr>
            </a:lvl8pPr>
            <a:lvl9pPr marL="3581400" indent="-193675" eaLnBrk="0" fontAlgn="base" hangingPunct="0">
              <a:spcBef>
                <a:spcPts val="513"/>
              </a:spcBef>
              <a:spcAft>
                <a:spcPct val="0"/>
              </a:spcAft>
              <a:buFont typeface="Courier New" panose="02070309020205020404" pitchFamily="49" charset="0"/>
              <a:buChar char="–"/>
              <a:defRPr sz="800">
                <a:solidFill>
                  <a:schemeClr val="tx1"/>
                </a:solidFill>
                <a:latin typeface="Gotham" charset="0"/>
              </a:defRPr>
            </a:lvl9pPr>
          </a:lstStyle>
          <a:p>
            <a:pPr fontAlgn="auto">
              <a:spcBef>
                <a:spcPct val="0"/>
              </a:spcBef>
              <a:spcAft>
                <a:spcPts val="0"/>
              </a:spcAft>
              <a:buFontTx/>
              <a:buNone/>
              <a:defRPr/>
            </a:pPr>
            <a:fld id="{C14D4405-9C34-4E9E-A969-7D9015885B14}" type="slidenum">
              <a:rPr lang="en-AU" altLang="en-US" sz="1400">
                <a:solidFill>
                  <a:srgbClr val="898989"/>
                </a:solidFill>
                <a:latin typeface="BigNoodleTitling" charset="0"/>
                <a:cs typeface="+mn-cs"/>
              </a:rPr>
              <a:pPr fontAlgn="auto">
                <a:spcBef>
                  <a:spcPct val="0"/>
                </a:spcBef>
                <a:spcAft>
                  <a:spcPts val="0"/>
                </a:spcAft>
                <a:buFontTx/>
                <a:buNone/>
                <a:defRPr/>
              </a:pPr>
              <a:t>1</a:t>
            </a:fld>
            <a:endParaRPr lang="en-AU" altLang="en-US" sz="1400" dirty="0">
              <a:solidFill>
                <a:srgbClr val="898989"/>
              </a:solidFill>
              <a:latin typeface="BigNoodleTitling" charset="0"/>
              <a:cs typeface="+mn-cs"/>
            </a:endParaRPr>
          </a:p>
        </p:txBody>
      </p:sp>
      <p:sp>
        <p:nvSpPr>
          <p:cNvPr id="7" name="Rectangle: Rounded Corners 6">
            <a:extLst>
              <a:ext uri="{FF2B5EF4-FFF2-40B4-BE49-F238E27FC236}">
                <a16:creationId xmlns:a16="http://schemas.microsoft.com/office/drawing/2014/main" id="{7E418544-A572-4165-BD2A-EFDEA7508493}"/>
              </a:ext>
            </a:extLst>
          </p:cNvPr>
          <p:cNvSpPr/>
          <p:nvPr/>
        </p:nvSpPr>
        <p:spPr>
          <a:xfrm rot="19692758">
            <a:off x="4175125" y="239713"/>
            <a:ext cx="538163" cy="1714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5" name="Footer Placeholder 3">
            <a:extLst>
              <a:ext uri="{FF2B5EF4-FFF2-40B4-BE49-F238E27FC236}">
                <a16:creationId xmlns:a16="http://schemas.microsoft.com/office/drawing/2014/main" id="{9D2C84F7-25D7-46C7-8DCB-01799C06EC22}"/>
              </a:ext>
            </a:extLst>
          </p:cNvPr>
          <p:cNvSpPr>
            <a:spLocks noGrp="1"/>
          </p:cNvSpPr>
          <p:nvPr>
            <p:ph type="ftr" sz="quarter" idx="11"/>
          </p:nvPr>
        </p:nvSpPr>
        <p:spPr/>
        <p:txBody>
          <a:bodyPr/>
          <a:lstStyle/>
          <a:p>
            <a:pPr>
              <a:defRPr/>
            </a:pPr>
            <a:r>
              <a:rPr lang="en-AU" dirty="0"/>
              <a:t>www.dransfield.com.au</a:t>
            </a:r>
          </a:p>
        </p:txBody>
      </p:sp>
      <p:sp>
        <p:nvSpPr>
          <p:cNvPr id="3" name="Rectangle 2">
            <a:extLst>
              <a:ext uri="{FF2B5EF4-FFF2-40B4-BE49-F238E27FC236}">
                <a16:creationId xmlns:a16="http://schemas.microsoft.com/office/drawing/2014/main" id="{565B3993-6A75-4483-88E5-EF905D0ADF59}"/>
              </a:ext>
            </a:extLst>
          </p:cNvPr>
          <p:cNvSpPr/>
          <p:nvPr/>
        </p:nvSpPr>
        <p:spPr>
          <a:xfrm>
            <a:off x="2541588" y="179388"/>
            <a:ext cx="3611562" cy="327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7" name="Rectangle 26">
            <a:extLst>
              <a:ext uri="{FF2B5EF4-FFF2-40B4-BE49-F238E27FC236}">
                <a16:creationId xmlns:a16="http://schemas.microsoft.com/office/drawing/2014/main" id="{6B340565-2548-41FF-94D0-DCFD06FE0E5F}"/>
              </a:ext>
            </a:extLst>
          </p:cNvPr>
          <p:cNvSpPr/>
          <p:nvPr/>
        </p:nvSpPr>
        <p:spPr>
          <a:xfrm>
            <a:off x="2374900" y="3743325"/>
            <a:ext cx="2989263"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3" name="Rectangle 32">
            <a:extLst>
              <a:ext uri="{FF2B5EF4-FFF2-40B4-BE49-F238E27FC236}">
                <a16:creationId xmlns:a16="http://schemas.microsoft.com/office/drawing/2014/main" id="{593EB09D-0990-4B69-98F7-8773C3B47B50}"/>
              </a:ext>
            </a:extLst>
          </p:cNvPr>
          <p:cNvSpPr/>
          <p:nvPr/>
        </p:nvSpPr>
        <p:spPr>
          <a:xfrm>
            <a:off x="6562725" y="520700"/>
            <a:ext cx="1279525" cy="77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52" name="Rectangle 51">
            <a:extLst>
              <a:ext uri="{FF2B5EF4-FFF2-40B4-BE49-F238E27FC236}">
                <a16:creationId xmlns:a16="http://schemas.microsoft.com/office/drawing/2014/main" id="{87D36EBB-7A58-4C54-A2C0-D9C8E396DDFE}"/>
              </a:ext>
            </a:extLst>
          </p:cNvPr>
          <p:cNvSpPr/>
          <p:nvPr/>
        </p:nvSpPr>
        <p:spPr>
          <a:xfrm rot="20256589">
            <a:off x="5089525" y="403225"/>
            <a:ext cx="438150" cy="13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 name="Rectangle 3">
            <a:extLst>
              <a:ext uri="{FF2B5EF4-FFF2-40B4-BE49-F238E27FC236}">
                <a16:creationId xmlns:a16="http://schemas.microsoft.com/office/drawing/2014/main" id="{E86A5DC0-CB4D-4CB4-BB48-0CA9AAB41A61}"/>
              </a:ext>
            </a:extLst>
          </p:cNvPr>
          <p:cNvSpPr/>
          <p:nvPr/>
        </p:nvSpPr>
        <p:spPr>
          <a:xfrm>
            <a:off x="150125" y="4572000"/>
            <a:ext cx="880963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itle 5">
            <a:extLst>
              <a:ext uri="{FF2B5EF4-FFF2-40B4-BE49-F238E27FC236}">
                <a16:creationId xmlns:a16="http://schemas.microsoft.com/office/drawing/2014/main" id="{FDC63457-BF01-45A2-BF41-40D49390DAE5}"/>
              </a:ext>
            </a:extLst>
          </p:cNvPr>
          <p:cNvSpPr txBox="1">
            <a:spLocks/>
          </p:cNvSpPr>
          <p:nvPr/>
        </p:nvSpPr>
        <p:spPr bwMode="auto">
          <a:xfrm>
            <a:off x="851921" y="229096"/>
            <a:ext cx="6990896" cy="37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500" kern="1200">
                <a:solidFill>
                  <a:schemeClr val="tx1"/>
                </a:solidFill>
                <a:latin typeface="Gotham" panose="02000603030000020004" pitchFamily="2" charset="0"/>
                <a:ea typeface="+mj-ea"/>
                <a:cs typeface="+mj-cs"/>
              </a:defRPr>
            </a:lvl1pPr>
            <a:lvl2pPr algn="l" rtl="0" eaLnBrk="0" fontAlgn="base" hangingPunct="0">
              <a:spcBef>
                <a:spcPct val="0"/>
              </a:spcBef>
              <a:spcAft>
                <a:spcPct val="0"/>
              </a:spcAft>
              <a:defRPr sz="2000">
                <a:solidFill>
                  <a:schemeClr val="tx1"/>
                </a:solidFill>
                <a:latin typeface="Gotham" pitchFamily="2" charset="0"/>
              </a:defRPr>
            </a:lvl2pPr>
            <a:lvl3pPr algn="l" rtl="0" eaLnBrk="0" fontAlgn="base" hangingPunct="0">
              <a:spcBef>
                <a:spcPct val="0"/>
              </a:spcBef>
              <a:spcAft>
                <a:spcPct val="0"/>
              </a:spcAft>
              <a:defRPr sz="2000">
                <a:solidFill>
                  <a:schemeClr val="tx1"/>
                </a:solidFill>
                <a:latin typeface="Gotham" pitchFamily="2" charset="0"/>
              </a:defRPr>
            </a:lvl3pPr>
            <a:lvl4pPr algn="l" rtl="0" eaLnBrk="0" fontAlgn="base" hangingPunct="0">
              <a:spcBef>
                <a:spcPct val="0"/>
              </a:spcBef>
              <a:spcAft>
                <a:spcPct val="0"/>
              </a:spcAft>
              <a:defRPr sz="2000">
                <a:solidFill>
                  <a:schemeClr val="tx1"/>
                </a:solidFill>
                <a:latin typeface="Gotham" pitchFamily="2" charset="0"/>
              </a:defRPr>
            </a:lvl4pPr>
            <a:lvl5pPr algn="l" rtl="0" eaLnBrk="0" fontAlgn="base" hangingPunct="0">
              <a:spcBef>
                <a:spcPct val="0"/>
              </a:spcBef>
              <a:spcAft>
                <a:spcPct val="0"/>
              </a:spcAft>
              <a:defRPr sz="2000">
                <a:solidFill>
                  <a:schemeClr val="tx1"/>
                </a:solidFill>
                <a:latin typeface="Gotham" pitchFamily="2" charset="0"/>
              </a:defRPr>
            </a:lvl5pPr>
            <a:lvl6pPr marL="389626" algn="l" rtl="0" fontAlgn="base">
              <a:spcBef>
                <a:spcPct val="0"/>
              </a:spcBef>
              <a:spcAft>
                <a:spcPct val="0"/>
              </a:spcAft>
              <a:defRPr sz="2000">
                <a:solidFill>
                  <a:schemeClr val="tx1"/>
                </a:solidFill>
                <a:latin typeface="Gotham" pitchFamily="2" charset="0"/>
              </a:defRPr>
            </a:lvl6pPr>
            <a:lvl7pPr marL="779252" algn="l" rtl="0" fontAlgn="base">
              <a:spcBef>
                <a:spcPct val="0"/>
              </a:spcBef>
              <a:spcAft>
                <a:spcPct val="0"/>
              </a:spcAft>
              <a:defRPr sz="2000">
                <a:solidFill>
                  <a:schemeClr val="tx1"/>
                </a:solidFill>
                <a:latin typeface="Gotham" pitchFamily="2" charset="0"/>
              </a:defRPr>
            </a:lvl7pPr>
            <a:lvl8pPr marL="1168878" algn="l" rtl="0" fontAlgn="base">
              <a:spcBef>
                <a:spcPct val="0"/>
              </a:spcBef>
              <a:spcAft>
                <a:spcPct val="0"/>
              </a:spcAft>
              <a:defRPr sz="2000">
                <a:solidFill>
                  <a:schemeClr val="tx1"/>
                </a:solidFill>
                <a:latin typeface="Gotham" pitchFamily="2" charset="0"/>
              </a:defRPr>
            </a:lvl8pPr>
            <a:lvl9pPr marL="1558503" algn="l" rtl="0" fontAlgn="base">
              <a:spcBef>
                <a:spcPct val="0"/>
              </a:spcBef>
              <a:spcAft>
                <a:spcPct val="0"/>
              </a:spcAft>
              <a:defRPr sz="2000">
                <a:solidFill>
                  <a:schemeClr val="tx1"/>
                </a:solidFill>
                <a:latin typeface="Gotham" pitchFamily="2" charset="0"/>
              </a:defRPr>
            </a:lvl9pPr>
          </a:lstStyle>
          <a:p>
            <a:pPr algn="l" eaLnBrk="1" fontAlgn="auto" hangingPunct="1">
              <a:lnSpc>
                <a:spcPct val="70000"/>
              </a:lnSpc>
              <a:spcAft>
                <a:spcPts val="0"/>
              </a:spcAft>
              <a:defRPr/>
            </a:pPr>
            <a:r>
              <a:rPr lang="en-AU" sz="4800" dirty="0">
                <a:solidFill>
                  <a:schemeClr val="accent1"/>
                </a:solidFill>
                <a:latin typeface="+mj-lt"/>
              </a:rPr>
              <a:t>FY2018</a:t>
            </a:r>
            <a:r>
              <a:rPr lang="en-AU" sz="4800" dirty="0">
                <a:solidFill>
                  <a:schemeClr val="accent2"/>
                </a:solidFill>
                <a:latin typeface="+mj-lt"/>
              </a:rPr>
              <a:t> Actual </a:t>
            </a:r>
            <a:r>
              <a:rPr lang="en-AU" sz="4800" dirty="0">
                <a:solidFill>
                  <a:schemeClr val="accent1"/>
                </a:solidFill>
                <a:latin typeface="+mj-lt"/>
              </a:rPr>
              <a:t>Vs</a:t>
            </a:r>
            <a:r>
              <a:rPr lang="en-AU" sz="4800" dirty="0">
                <a:solidFill>
                  <a:schemeClr val="accent2"/>
                </a:solidFill>
                <a:latin typeface="+mj-lt"/>
              </a:rPr>
              <a:t> Forecast </a:t>
            </a:r>
          </a:p>
          <a:p>
            <a:pPr algn="l" eaLnBrk="1" fontAlgn="auto" hangingPunct="1">
              <a:lnSpc>
                <a:spcPct val="70000"/>
              </a:lnSpc>
              <a:spcAft>
                <a:spcPts val="0"/>
              </a:spcAft>
              <a:defRPr/>
            </a:pPr>
            <a:r>
              <a:rPr lang="en-AU" sz="3600" dirty="0">
                <a:solidFill>
                  <a:schemeClr val="accent1"/>
                </a:solidFill>
                <a:latin typeface="+mj-lt"/>
              </a:rPr>
              <a:t> </a:t>
            </a:r>
          </a:p>
          <a:p>
            <a:pPr algn="l" eaLnBrk="1" fontAlgn="auto" hangingPunct="1">
              <a:lnSpc>
                <a:spcPct val="70000"/>
              </a:lnSpc>
              <a:spcAft>
                <a:spcPts val="0"/>
              </a:spcAft>
              <a:defRPr/>
            </a:pPr>
            <a:endParaRPr lang="en-AU" sz="4100" dirty="0">
              <a:solidFill>
                <a:schemeClr val="accent2"/>
              </a:solidFill>
              <a:latin typeface="+mj-lt"/>
            </a:endParaRPr>
          </a:p>
        </p:txBody>
      </p:sp>
      <p:pic>
        <p:nvPicPr>
          <p:cNvPr id="8" name="Picture 7">
            <a:extLst>
              <a:ext uri="{FF2B5EF4-FFF2-40B4-BE49-F238E27FC236}">
                <a16:creationId xmlns:a16="http://schemas.microsoft.com/office/drawing/2014/main" id="{DF5A3FEA-0695-4C05-BC5D-AC6BE52A83D8}"/>
              </a:ext>
            </a:extLst>
          </p:cNvPr>
          <p:cNvPicPr>
            <a:picLocks noChangeAspect="1"/>
          </p:cNvPicPr>
          <p:nvPr/>
        </p:nvPicPr>
        <p:blipFill>
          <a:blip r:embed="rId3"/>
          <a:stretch>
            <a:fillRect/>
          </a:stretch>
        </p:blipFill>
        <p:spPr>
          <a:xfrm>
            <a:off x="911275" y="792658"/>
            <a:ext cx="7441355" cy="4125417"/>
          </a:xfrm>
          <a:prstGeom prst="rect">
            <a:avLst/>
          </a:prstGeom>
          <a:ln w="57150">
            <a:solidFill>
              <a:schemeClr val="tx2"/>
            </a:solidFill>
          </a:ln>
        </p:spPr>
      </p:pic>
      <p:sp>
        <p:nvSpPr>
          <p:cNvPr id="20" name="TextBox 19">
            <a:extLst>
              <a:ext uri="{FF2B5EF4-FFF2-40B4-BE49-F238E27FC236}">
                <a16:creationId xmlns:a16="http://schemas.microsoft.com/office/drawing/2014/main" id="{507E5137-AC3E-4900-B348-D2F2D8B46082}"/>
              </a:ext>
            </a:extLst>
          </p:cNvPr>
          <p:cNvSpPr txBox="1"/>
          <p:nvPr/>
        </p:nvSpPr>
        <p:spPr>
          <a:xfrm>
            <a:off x="6486413" y="796909"/>
            <a:ext cx="1866217" cy="200055"/>
          </a:xfrm>
          <a:prstGeom prst="rect">
            <a:avLst/>
          </a:prstGeom>
          <a:noFill/>
        </p:spPr>
        <p:txBody>
          <a:bodyPr wrap="none" rtlCol="0">
            <a:spAutoFit/>
          </a:bodyPr>
          <a:lstStyle/>
          <a:p>
            <a:r>
              <a:rPr lang="en-AU" sz="700" b="1" i="1" dirty="0">
                <a:solidFill>
                  <a:schemeClr val="tx2">
                    <a:lumMod val="50000"/>
                  </a:schemeClr>
                </a:solidFill>
              </a:rPr>
              <a:t>Source: </a:t>
            </a:r>
            <a:r>
              <a:rPr lang="en-AU" sz="700" i="1" dirty="0">
                <a:solidFill>
                  <a:schemeClr val="tx2">
                    <a:lumMod val="50000"/>
                  </a:schemeClr>
                </a:solidFill>
              </a:rPr>
              <a:t>Dransfield Hotel Futures 2018</a:t>
            </a:r>
          </a:p>
        </p:txBody>
      </p:sp>
      <p:sp>
        <p:nvSpPr>
          <p:cNvPr id="18" name="Rectangle: Rounded Corners 17">
            <a:extLst>
              <a:ext uri="{FF2B5EF4-FFF2-40B4-BE49-F238E27FC236}">
                <a16:creationId xmlns:a16="http://schemas.microsoft.com/office/drawing/2014/main" id="{D61B1661-7F59-4D21-BF2A-BD2662B3FB09}"/>
              </a:ext>
            </a:extLst>
          </p:cNvPr>
          <p:cNvSpPr/>
          <p:nvPr/>
        </p:nvSpPr>
        <p:spPr>
          <a:xfrm>
            <a:off x="5272978" y="1495028"/>
            <a:ext cx="1660991" cy="12176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613B6655-076A-4B27-B8BF-53971611CBAA}"/>
              </a:ext>
            </a:extLst>
          </p:cNvPr>
          <p:cNvSpPr txBox="1"/>
          <p:nvPr/>
        </p:nvSpPr>
        <p:spPr>
          <a:xfrm rot="16200000">
            <a:off x="5044960" y="2101963"/>
            <a:ext cx="863634"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Hobart</a:t>
            </a:r>
          </a:p>
        </p:txBody>
      </p:sp>
      <p:sp>
        <p:nvSpPr>
          <p:cNvPr id="39" name="TextBox 38">
            <a:extLst>
              <a:ext uri="{FF2B5EF4-FFF2-40B4-BE49-F238E27FC236}">
                <a16:creationId xmlns:a16="http://schemas.microsoft.com/office/drawing/2014/main" id="{BE1F0B3A-C6BD-4704-A8F3-064B93353D70}"/>
              </a:ext>
            </a:extLst>
          </p:cNvPr>
          <p:cNvSpPr txBox="1"/>
          <p:nvPr/>
        </p:nvSpPr>
        <p:spPr>
          <a:xfrm rot="16200000">
            <a:off x="6104461" y="1940464"/>
            <a:ext cx="1224310"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Melbourne</a:t>
            </a:r>
          </a:p>
        </p:txBody>
      </p:sp>
      <p:sp>
        <p:nvSpPr>
          <p:cNvPr id="40" name="TextBox 39">
            <a:extLst>
              <a:ext uri="{FF2B5EF4-FFF2-40B4-BE49-F238E27FC236}">
                <a16:creationId xmlns:a16="http://schemas.microsoft.com/office/drawing/2014/main" id="{9664E7D9-3ADD-4EF2-AC69-F976BF02E9B1}"/>
              </a:ext>
            </a:extLst>
          </p:cNvPr>
          <p:cNvSpPr txBox="1"/>
          <p:nvPr/>
        </p:nvSpPr>
        <p:spPr>
          <a:xfrm rot="16200000">
            <a:off x="5785209" y="2185697"/>
            <a:ext cx="719556"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Perth</a:t>
            </a:r>
          </a:p>
        </p:txBody>
      </p:sp>
      <p:sp>
        <p:nvSpPr>
          <p:cNvPr id="41" name="Rectangle: Rounded Corners 40">
            <a:extLst>
              <a:ext uri="{FF2B5EF4-FFF2-40B4-BE49-F238E27FC236}">
                <a16:creationId xmlns:a16="http://schemas.microsoft.com/office/drawing/2014/main" id="{BC783075-0F9E-4F8F-961C-2CB248A75F85}"/>
              </a:ext>
            </a:extLst>
          </p:cNvPr>
          <p:cNvSpPr/>
          <p:nvPr/>
        </p:nvSpPr>
        <p:spPr>
          <a:xfrm>
            <a:off x="1499189" y="3105614"/>
            <a:ext cx="3637167" cy="12176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extBox 41">
            <a:extLst>
              <a:ext uri="{FF2B5EF4-FFF2-40B4-BE49-F238E27FC236}">
                <a16:creationId xmlns:a16="http://schemas.microsoft.com/office/drawing/2014/main" id="{4148A171-6B83-45AC-BB11-561B6753AB0C}"/>
              </a:ext>
            </a:extLst>
          </p:cNvPr>
          <p:cNvSpPr txBox="1"/>
          <p:nvPr/>
        </p:nvSpPr>
        <p:spPr>
          <a:xfrm rot="16200000">
            <a:off x="1263847" y="3479538"/>
            <a:ext cx="1043876"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Adelaide</a:t>
            </a:r>
          </a:p>
        </p:txBody>
      </p:sp>
      <p:sp>
        <p:nvSpPr>
          <p:cNvPr id="43" name="TextBox 42">
            <a:extLst>
              <a:ext uri="{FF2B5EF4-FFF2-40B4-BE49-F238E27FC236}">
                <a16:creationId xmlns:a16="http://schemas.microsoft.com/office/drawing/2014/main" id="{C826E6AE-ABBA-4027-BFA7-71BA8BF816A8}"/>
              </a:ext>
            </a:extLst>
          </p:cNvPr>
          <p:cNvSpPr txBox="1"/>
          <p:nvPr/>
        </p:nvSpPr>
        <p:spPr>
          <a:xfrm rot="16200000">
            <a:off x="1901461" y="3487429"/>
            <a:ext cx="1053494"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Brisbane</a:t>
            </a:r>
          </a:p>
        </p:txBody>
      </p:sp>
      <p:sp>
        <p:nvSpPr>
          <p:cNvPr id="44" name="TextBox 43">
            <a:extLst>
              <a:ext uri="{FF2B5EF4-FFF2-40B4-BE49-F238E27FC236}">
                <a16:creationId xmlns:a16="http://schemas.microsoft.com/office/drawing/2014/main" id="{83516C9B-34A6-4ABB-9480-70F876700FB6}"/>
              </a:ext>
            </a:extLst>
          </p:cNvPr>
          <p:cNvSpPr txBox="1"/>
          <p:nvPr/>
        </p:nvSpPr>
        <p:spPr>
          <a:xfrm rot="16200000">
            <a:off x="2951044" y="3665717"/>
            <a:ext cx="1395767"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Cairns &amp; P.D</a:t>
            </a:r>
          </a:p>
        </p:txBody>
      </p:sp>
      <p:sp>
        <p:nvSpPr>
          <p:cNvPr id="45" name="TextBox 44">
            <a:extLst>
              <a:ext uri="{FF2B5EF4-FFF2-40B4-BE49-F238E27FC236}">
                <a16:creationId xmlns:a16="http://schemas.microsoft.com/office/drawing/2014/main" id="{B81827A8-021E-4853-831E-7AD641A96A7A}"/>
              </a:ext>
            </a:extLst>
          </p:cNvPr>
          <p:cNvSpPr txBox="1"/>
          <p:nvPr/>
        </p:nvSpPr>
        <p:spPr>
          <a:xfrm rot="16200000">
            <a:off x="2483584" y="3522761"/>
            <a:ext cx="1096198"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Canberra</a:t>
            </a:r>
          </a:p>
        </p:txBody>
      </p:sp>
      <p:sp>
        <p:nvSpPr>
          <p:cNvPr id="46" name="TextBox 45">
            <a:extLst>
              <a:ext uri="{FF2B5EF4-FFF2-40B4-BE49-F238E27FC236}">
                <a16:creationId xmlns:a16="http://schemas.microsoft.com/office/drawing/2014/main" id="{365488BF-8A53-4070-A9F2-8C2BFB12DAC8}"/>
              </a:ext>
            </a:extLst>
          </p:cNvPr>
          <p:cNvSpPr txBox="1"/>
          <p:nvPr/>
        </p:nvSpPr>
        <p:spPr>
          <a:xfrm rot="16200000">
            <a:off x="3787763" y="3408600"/>
            <a:ext cx="873957"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Darwin</a:t>
            </a:r>
          </a:p>
        </p:txBody>
      </p:sp>
      <p:sp>
        <p:nvSpPr>
          <p:cNvPr id="47" name="TextBox 46">
            <a:extLst>
              <a:ext uri="{FF2B5EF4-FFF2-40B4-BE49-F238E27FC236}">
                <a16:creationId xmlns:a16="http://schemas.microsoft.com/office/drawing/2014/main" id="{8263D3D4-7BB7-490C-9C95-27F4DD9946DC}"/>
              </a:ext>
            </a:extLst>
          </p:cNvPr>
          <p:cNvSpPr txBox="1"/>
          <p:nvPr/>
        </p:nvSpPr>
        <p:spPr>
          <a:xfrm rot="16200000">
            <a:off x="4226062" y="3603528"/>
            <a:ext cx="1261884"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Gold Coast</a:t>
            </a:r>
          </a:p>
        </p:txBody>
      </p:sp>
      <p:sp>
        <p:nvSpPr>
          <p:cNvPr id="48" name="Rectangle: Rounded Corners 47">
            <a:extLst>
              <a:ext uri="{FF2B5EF4-FFF2-40B4-BE49-F238E27FC236}">
                <a16:creationId xmlns:a16="http://schemas.microsoft.com/office/drawing/2014/main" id="{63ECCD50-0325-470D-932C-7977FF74AF65}"/>
              </a:ext>
            </a:extLst>
          </p:cNvPr>
          <p:cNvSpPr/>
          <p:nvPr/>
        </p:nvSpPr>
        <p:spPr>
          <a:xfrm>
            <a:off x="7055721" y="3063828"/>
            <a:ext cx="1279525" cy="12176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Box 48">
            <a:extLst>
              <a:ext uri="{FF2B5EF4-FFF2-40B4-BE49-F238E27FC236}">
                <a16:creationId xmlns:a16="http://schemas.microsoft.com/office/drawing/2014/main" id="{12E295AB-D73F-42AB-86EC-2829ED8960D3}"/>
              </a:ext>
            </a:extLst>
          </p:cNvPr>
          <p:cNvSpPr txBox="1"/>
          <p:nvPr/>
        </p:nvSpPr>
        <p:spPr>
          <a:xfrm rot="16200000">
            <a:off x="6860824" y="3419719"/>
            <a:ext cx="890115"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Sydney</a:t>
            </a:r>
          </a:p>
        </p:txBody>
      </p:sp>
      <p:sp>
        <p:nvSpPr>
          <p:cNvPr id="50" name="TextBox 49">
            <a:extLst>
              <a:ext uri="{FF2B5EF4-FFF2-40B4-BE49-F238E27FC236}">
                <a16:creationId xmlns:a16="http://schemas.microsoft.com/office/drawing/2014/main" id="{C1589DC1-12A8-4E5B-9BE6-E3083F5FD88F}"/>
              </a:ext>
            </a:extLst>
          </p:cNvPr>
          <p:cNvSpPr txBox="1"/>
          <p:nvPr/>
        </p:nvSpPr>
        <p:spPr>
          <a:xfrm rot="16200000">
            <a:off x="7369161" y="3518741"/>
            <a:ext cx="1074077"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Australia</a:t>
            </a:r>
          </a:p>
        </p:txBody>
      </p:sp>
      <p:pic>
        <p:nvPicPr>
          <p:cNvPr id="19" name="Picture 18">
            <a:extLst>
              <a:ext uri="{FF2B5EF4-FFF2-40B4-BE49-F238E27FC236}">
                <a16:creationId xmlns:a16="http://schemas.microsoft.com/office/drawing/2014/main" id="{FDA54F86-6269-4199-A398-73A6131AA76B}"/>
              </a:ext>
            </a:extLst>
          </p:cNvPr>
          <p:cNvPicPr>
            <a:picLocks noChangeAspect="1"/>
          </p:cNvPicPr>
          <p:nvPr/>
        </p:nvPicPr>
        <p:blipFill>
          <a:blip r:embed="rId4"/>
          <a:stretch>
            <a:fillRect/>
          </a:stretch>
        </p:blipFill>
        <p:spPr>
          <a:xfrm>
            <a:off x="3701258" y="4680291"/>
            <a:ext cx="101669" cy="93848"/>
          </a:xfrm>
          <a:prstGeom prst="rect">
            <a:avLst/>
          </a:prstGeom>
        </p:spPr>
      </p:pic>
      <p:sp>
        <p:nvSpPr>
          <p:cNvPr id="21" name="Rectangle 20">
            <a:extLst>
              <a:ext uri="{FF2B5EF4-FFF2-40B4-BE49-F238E27FC236}">
                <a16:creationId xmlns:a16="http://schemas.microsoft.com/office/drawing/2014/main" id="{A4AAE6E7-09F3-4DBA-AF03-290A754FF5D8}"/>
              </a:ext>
            </a:extLst>
          </p:cNvPr>
          <p:cNvSpPr/>
          <p:nvPr/>
        </p:nvSpPr>
        <p:spPr>
          <a:xfrm>
            <a:off x="1499188" y="1051474"/>
            <a:ext cx="6733537" cy="3537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E0CD473F-1AF2-40A7-B66A-A3CDB91A25ED}"/>
              </a:ext>
            </a:extLst>
          </p:cNvPr>
          <p:cNvSpPr/>
          <p:nvPr/>
        </p:nvSpPr>
        <p:spPr>
          <a:xfrm>
            <a:off x="2125461" y="1017839"/>
            <a:ext cx="6098311" cy="341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C9A0F391-41DF-4B29-986E-067D5E429ECC}"/>
              </a:ext>
            </a:extLst>
          </p:cNvPr>
          <p:cNvSpPr/>
          <p:nvPr/>
        </p:nvSpPr>
        <p:spPr>
          <a:xfrm>
            <a:off x="2774427" y="1026075"/>
            <a:ext cx="5449345" cy="341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61C11BFA-5A54-47C7-9535-EE93A0E2D530}"/>
              </a:ext>
            </a:extLst>
          </p:cNvPr>
          <p:cNvSpPr/>
          <p:nvPr/>
        </p:nvSpPr>
        <p:spPr>
          <a:xfrm>
            <a:off x="3277321" y="986007"/>
            <a:ext cx="4946451" cy="341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5A012F76-B37C-4184-AC85-7EC107218BA1}"/>
              </a:ext>
            </a:extLst>
          </p:cNvPr>
          <p:cNvSpPr/>
          <p:nvPr/>
        </p:nvSpPr>
        <p:spPr>
          <a:xfrm>
            <a:off x="3919712" y="1111982"/>
            <a:ext cx="4395810" cy="341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C4BA8422-2792-4EF0-9746-879EE7FC4DCA}"/>
              </a:ext>
            </a:extLst>
          </p:cNvPr>
          <p:cNvSpPr/>
          <p:nvPr/>
        </p:nvSpPr>
        <p:spPr>
          <a:xfrm>
            <a:off x="4518711" y="999988"/>
            <a:ext cx="3541377" cy="341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3A671DF4-56F5-4590-9269-7EB9BC341328}"/>
              </a:ext>
            </a:extLst>
          </p:cNvPr>
          <p:cNvSpPr/>
          <p:nvPr/>
        </p:nvSpPr>
        <p:spPr>
          <a:xfrm>
            <a:off x="5226765" y="1097300"/>
            <a:ext cx="2950219" cy="341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F5031CE5-CB55-48AB-9745-88685C144CB8}"/>
              </a:ext>
            </a:extLst>
          </p:cNvPr>
          <p:cNvSpPr/>
          <p:nvPr/>
        </p:nvSpPr>
        <p:spPr>
          <a:xfrm>
            <a:off x="6305991" y="986174"/>
            <a:ext cx="1967692" cy="341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A0EB6CC4-CBB2-48E3-9E6C-2FC745EBD5D8}"/>
              </a:ext>
            </a:extLst>
          </p:cNvPr>
          <p:cNvSpPr/>
          <p:nvPr/>
        </p:nvSpPr>
        <p:spPr>
          <a:xfrm>
            <a:off x="6922353" y="1082456"/>
            <a:ext cx="1183948" cy="341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5402687E-C826-4508-8F4F-AA8D25D5459C}"/>
              </a:ext>
            </a:extLst>
          </p:cNvPr>
          <p:cNvSpPr/>
          <p:nvPr/>
        </p:nvSpPr>
        <p:spPr>
          <a:xfrm>
            <a:off x="7618832" y="1097300"/>
            <a:ext cx="574624" cy="341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BB732AD2-8067-48E7-BEFE-6941A37A971D}"/>
              </a:ext>
            </a:extLst>
          </p:cNvPr>
          <p:cNvSpPr/>
          <p:nvPr/>
        </p:nvSpPr>
        <p:spPr>
          <a:xfrm>
            <a:off x="5762628" y="1042941"/>
            <a:ext cx="2460569" cy="341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0501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3"/>
                                        </p:tgtEl>
                                      </p:cBhvr>
                                    </p:animEffect>
                                    <p:set>
                                      <p:cBhvr>
                                        <p:cTn id="12" dur="1" fill="hold">
                                          <p:stCondLst>
                                            <p:cond delay="499"/>
                                          </p:stCondLst>
                                        </p:cTn>
                                        <p:tgtEl>
                                          <p:spTgt spid="5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4"/>
                                        </p:tgtEl>
                                      </p:cBhvr>
                                    </p:animEffect>
                                    <p:set>
                                      <p:cBhvr>
                                        <p:cTn id="17" dur="1" fill="hold">
                                          <p:stCondLst>
                                            <p:cond delay="499"/>
                                          </p:stCondLst>
                                        </p:cTn>
                                        <p:tgtEl>
                                          <p:spTgt spid="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57"/>
                                        </p:tgtEl>
                                      </p:cBhvr>
                                    </p:animEffect>
                                    <p:set>
                                      <p:cBhvr>
                                        <p:cTn id="32" dur="1" fill="hold">
                                          <p:stCondLst>
                                            <p:cond delay="499"/>
                                          </p:stCondLst>
                                        </p:cTn>
                                        <p:tgtEl>
                                          <p:spTgt spid="5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62"/>
                                        </p:tgtEl>
                                      </p:cBhvr>
                                    </p:animEffect>
                                    <p:set>
                                      <p:cBhvr>
                                        <p:cTn id="42" dur="1" fill="hold">
                                          <p:stCondLst>
                                            <p:cond delay="499"/>
                                          </p:stCondLst>
                                        </p:cTn>
                                        <p:tgtEl>
                                          <p:spTgt spid="6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59"/>
                                        </p:tgtEl>
                                      </p:cBhvr>
                                    </p:animEffect>
                                    <p:set>
                                      <p:cBhvr>
                                        <p:cTn id="47" dur="1" fill="hold">
                                          <p:stCondLst>
                                            <p:cond delay="499"/>
                                          </p:stCondLst>
                                        </p:cTn>
                                        <p:tgtEl>
                                          <p:spTgt spid="5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60"/>
                                        </p:tgtEl>
                                      </p:cBhvr>
                                    </p:animEffect>
                                    <p:set>
                                      <p:cBhvr>
                                        <p:cTn id="52" dur="1" fill="hold">
                                          <p:stCondLst>
                                            <p:cond delay="499"/>
                                          </p:stCondLst>
                                        </p:cTn>
                                        <p:tgtEl>
                                          <p:spTgt spid="6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61"/>
                                        </p:tgtEl>
                                      </p:cBhvr>
                                    </p:animEffect>
                                    <p:set>
                                      <p:cBhvr>
                                        <p:cTn id="57"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a:extLst>
              <a:ext uri="{FF2B5EF4-FFF2-40B4-BE49-F238E27FC236}">
                <a16:creationId xmlns:a16="http://schemas.microsoft.com/office/drawing/2014/main" id="{E6F2FCBC-2A0E-40D5-A977-32C8E616E00E}"/>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ts val="513"/>
              </a:spcBef>
              <a:buFont typeface="Arial" panose="020B0604020202020204" pitchFamily="34" charset="0"/>
              <a:defRPr sz="800">
                <a:solidFill>
                  <a:schemeClr val="tx1"/>
                </a:solidFill>
                <a:latin typeface="Gotham" charset="0"/>
              </a:defRPr>
            </a:lvl1pPr>
            <a:lvl2pPr marL="631825" indent="-242888">
              <a:spcBef>
                <a:spcPts val="513"/>
              </a:spcBef>
              <a:buClr>
                <a:srgbClr val="519FD7"/>
              </a:buClr>
              <a:buSzPct val="125000"/>
              <a:buFont typeface="Arial" panose="020B0604020202020204" pitchFamily="34" charset="0"/>
              <a:buChar char="•"/>
              <a:defRPr sz="800">
                <a:solidFill>
                  <a:schemeClr val="tx1"/>
                </a:solidFill>
                <a:latin typeface="Gotham" charset="0"/>
              </a:defRPr>
            </a:lvl2pPr>
            <a:lvl3pPr marL="973138" indent="-193675">
              <a:spcBef>
                <a:spcPts val="513"/>
              </a:spcBef>
              <a:buFont typeface="Courier New" panose="02070309020205020404" pitchFamily="49" charset="0"/>
              <a:buChar char="–"/>
              <a:defRPr sz="800">
                <a:solidFill>
                  <a:schemeClr val="tx1"/>
                </a:solidFill>
                <a:latin typeface="Gotham" charset="0"/>
              </a:defRPr>
            </a:lvl3pPr>
            <a:lvl4pPr marL="1363663" indent="-193675">
              <a:spcBef>
                <a:spcPts val="513"/>
              </a:spcBef>
              <a:buClr>
                <a:srgbClr val="519FD7"/>
              </a:buClr>
              <a:buSzPct val="125000"/>
              <a:buFont typeface="Arial" panose="020B0604020202020204" pitchFamily="34" charset="0"/>
              <a:buChar char="•"/>
              <a:defRPr sz="800">
                <a:solidFill>
                  <a:schemeClr val="tx1"/>
                </a:solidFill>
                <a:latin typeface="Gotham" charset="0"/>
              </a:defRPr>
            </a:lvl4pPr>
            <a:lvl5pPr marL="1752600" indent="-193675">
              <a:spcBef>
                <a:spcPts val="513"/>
              </a:spcBef>
              <a:buFont typeface="Courier New" panose="02070309020205020404" pitchFamily="49" charset="0"/>
              <a:buChar char="–"/>
              <a:defRPr sz="800">
                <a:solidFill>
                  <a:schemeClr val="tx1"/>
                </a:solidFill>
                <a:latin typeface="Gotham" charset="0"/>
              </a:defRPr>
            </a:lvl5pPr>
            <a:lvl6pPr marL="2209800" indent="-193675" eaLnBrk="0" fontAlgn="base" hangingPunct="0">
              <a:spcBef>
                <a:spcPts val="513"/>
              </a:spcBef>
              <a:spcAft>
                <a:spcPct val="0"/>
              </a:spcAft>
              <a:buFont typeface="Courier New" panose="02070309020205020404" pitchFamily="49" charset="0"/>
              <a:buChar char="–"/>
              <a:defRPr sz="800">
                <a:solidFill>
                  <a:schemeClr val="tx1"/>
                </a:solidFill>
                <a:latin typeface="Gotham" charset="0"/>
              </a:defRPr>
            </a:lvl6pPr>
            <a:lvl7pPr marL="2667000" indent="-193675" eaLnBrk="0" fontAlgn="base" hangingPunct="0">
              <a:spcBef>
                <a:spcPts val="513"/>
              </a:spcBef>
              <a:spcAft>
                <a:spcPct val="0"/>
              </a:spcAft>
              <a:buFont typeface="Courier New" panose="02070309020205020404" pitchFamily="49" charset="0"/>
              <a:buChar char="–"/>
              <a:defRPr sz="800">
                <a:solidFill>
                  <a:schemeClr val="tx1"/>
                </a:solidFill>
                <a:latin typeface="Gotham" charset="0"/>
              </a:defRPr>
            </a:lvl7pPr>
            <a:lvl8pPr marL="3124200" indent="-193675" eaLnBrk="0" fontAlgn="base" hangingPunct="0">
              <a:spcBef>
                <a:spcPts val="513"/>
              </a:spcBef>
              <a:spcAft>
                <a:spcPct val="0"/>
              </a:spcAft>
              <a:buFont typeface="Courier New" panose="02070309020205020404" pitchFamily="49" charset="0"/>
              <a:buChar char="–"/>
              <a:defRPr sz="800">
                <a:solidFill>
                  <a:schemeClr val="tx1"/>
                </a:solidFill>
                <a:latin typeface="Gotham" charset="0"/>
              </a:defRPr>
            </a:lvl8pPr>
            <a:lvl9pPr marL="3581400" indent="-193675" eaLnBrk="0" fontAlgn="base" hangingPunct="0">
              <a:spcBef>
                <a:spcPts val="513"/>
              </a:spcBef>
              <a:spcAft>
                <a:spcPct val="0"/>
              </a:spcAft>
              <a:buFont typeface="Courier New" panose="02070309020205020404" pitchFamily="49" charset="0"/>
              <a:buChar char="–"/>
              <a:defRPr sz="800">
                <a:solidFill>
                  <a:schemeClr val="tx1"/>
                </a:solidFill>
                <a:latin typeface="Gotham" charset="0"/>
              </a:defRPr>
            </a:lvl9pPr>
          </a:lstStyle>
          <a:p>
            <a:pPr fontAlgn="auto">
              <a:spcBef>
                <a:spcPct val="0"/>
              </a:spcBef>
              <a:spcAft>
                <a:spcPts val="0"/>
              </a:spcAft>
              <a:buFontTx/>
              <a:buNone/>
              <a:defRPr/>
            </a:pPr>
            <a:fld id="{C14D4405-9C34-4E9E-A969-7D9015885B14}" type="slidenum">
              <a:rPr lang="en-AU" altLang="en-US" sz="1400">
                <a:solidFill>
                  <a:srgbClr val="898989"/>
                </a:solidFill>
                <a:latin typeface="BigNoodleTitling" charset="0"/>
                <a:cs typeface="+mn-cs"/>
              </a:rPr>
              <a:pPr fontAlgn="auto">
                <a:spcBef>
                  <a:spcPct val="0"/>
                </a:spcBef>
                <a:spcAft>
                  <a:spcPts val="0"/>
                </a:spcAft>
                <a:buFontTx/>
                <a:buNone/>
                <a:defRPr/>
              </a:pPr>
              <a:t>2</a:t>
            </a:fld>
            <a:endParaRPr lang="en-AU" altLang="en-US" sz="1400" dirty="0">
              <a:solidFill>
                <a:srgbClr val="898989"/>
              </a:solidFill>
              <a:latin typeface="BigNoodleTitling" charset="0"/>
              <a:cs typeface="+mn-cs"/>
            </a:endParaRPr>
          </a:p>
        </p:txBody>
      </p:sp>
      <p:sp>
        <p:nvSpPr>
          <p:cNvPr id="7" name="Rectangle: Rounded Corners 6">
            <a:extLst>
              <a:ext uri="{FF2B5EF4-FFF2-40B4-BE49-F238E27FC236}">
                <a16:creationId xmlns:a16="http://schemas.microsoft.com/office/drawing/2014/main" id="{7E418544-A572-4165-BD2A-EFDEA7508493}"/>
              </a:ext>
            </a:extLst>
          </p:cNvPr>
          <p:cNvSpPr/>
          <p:nvPr/>
        </p:nvSpPr>
        <p:spPr>
          <a:xfrm rot="19692758">
            <a:off x="4175125" y="239713"/>
            <a:ext cx="538163" cy="1714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5" name="Footer Placeholder 3">
            <a:extLst>
              <a:ext uri="{FF2B5EF4-FFF2-40B4-BE49-F238E27FC236}">
                <a16:creationId xmlns:a16="http://schemas.microsoft.com/office/drawing/2014/main" id="{9D2C84F7-25D7-46C7-8DCB-01799C06EC22}"/>
              </a:ext>
            </a:extLst>
          </p:cNvPr>
          <p:cNvSpPr>
            <a:spLocks noGrp="1"/>
          </p:cNvSpPr>
          <p:nvPr>
            <p:ph type="ftr" sz="quarter" idx="11"/>
          </p:nvPr>
        </p:nvSpPr>
        <p:spPr/>
        <p:txBody>
          <a:bodyPr/>
          <a:lstStyle/>
          <a:p>
            <a:pPr>
              <a:defRPr/>
            </a:pPr>
            <a:r>
              <a:rPr lang="en-AU" dirty="0"/>
              <a:t>www.dransfield.com.au</a:t>
            </a:r>
          </a:p>
        </p:txBody>
      </p:sp>
      <p:sp>
        <p:nvSpPr>
          <p:cNvPr id="3" name="Rectangle 2">
            <a:extLst>
              <a:ext uri="{FF2B5EF4-FFF2-40B4-BE49-F238E27FC236}">
                <a16:creationId xmlns:a16="http://schemas.microsoft.com/office/drawing/2014/main" id="{565B3993-6A75-4483-88E5-EF905D0ADF59}"/>
              </a:ext>
            </a:extLst>
          </p:cNvPr>
          <p:cNvSpPr/>
          <p:nvPr/>
        </p:nvSpPr>
        <p:spPr>
          <a:xfrm>
            <a:off x="2541588" y="179388"/>
            <a:ext cx="3611562" cy="327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7" name="Rectangle 26">
            <a:extLst>
              <a:ext uri="{FF2B5EF4-FFF2-40B4-BE49-F238E27FC236}">
                <a16:creationId xmlns:a16="http://schemas.microsoft.com/office/drawing/2014/main" id="{6B340565-2548-41FF-94D0-DCFD06FE0E5F}"/>
              </a:ext>
            </a:extLst>
          </p:cNvPr>
          <p:cNvSpPr/>
          <p:nvPr/>
        </p:nvSpPr>
        <p:spPr>
          <a:xfrm>
            <a:off x="2374900" y="3743325"/>
            <a:ext cx="2989263"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3" name="Rectangle 32">
            <a:extLst>
              <a:ext uri="{FF2B5EF4-FFF2-40B4-BE49-F238E27FC236}">
                <a16:creationId xmlns:a16="http://schemas.microsoft.com/office/drawing/2014/main" id="{593EB09D-0990-4B69-98F7-8773C3B47B50}"/>
              </a:ext>
            </a:extLst>
          </p:cNvPr>
          <p:cNvSpPr/>
          <p:nvPr/>
        </p:nvSpPr>
        <p:spPr>
          <a:xfrm>
            <a:off x="6562725" y="520700"/>
            <a:ext cx="1279525" cy="77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52" name="Rectangle 51">
            <a:extLst>
              <a:ext uri="{FF2B5EF4-FFF2-40B4-BE49-F238E27FC236}">
                <a16:creationId xmlns:a16="http://schemas.microsoft.com/office/drawing/2014/main" id="{87D36EBB-7A58-4C54-A2C0-D9C8E396DDFE}"/>
              </a:ext>
            </a:extLst>
          </p:cNvPr>
          <p:cNvSpPr/>
          <p:nvPr/>
        </p:nvSpPr>
        <p:spPr>
          <a:xfrm rot="20256589">
            <a:off x="5089525" y="403225"/>
            <a:ext cx="438150" cy="13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 name="Rectangle 3">
            <a:extLst>
              <a:ext uri="{FF2B5EF4-FFF2-40B4-BE49-F238E27FC236}">
                <a16:creationId xmlns:a16="http://schemas.microsoft.com/office/drawing/2014/main" id="{E86A5DC0-CB4D-4CB4-BB48-0CA9AAB41A61}"/>
              </a:ext>
            </a:extLst>
          </p:cNvPr>
          <p:cNvSpPr/>
          <p:nvPr/>
        </p:nvSpPr>
        <p:spPr>
          <a:xfrm>
            <a:off x="150125" y="4572000"/>
            <a:ext cx="880963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itle 5">
            <a:extLst>
              <a:ext uri="{FF2B5EF4-FFF2-40B4-BE49-F238E27FC236}">
                <a16:creationId xmlns:a16="http://schemas.microsoft.com/office/drawing/2014/main" id="{FDC63457-BF01-45A2-BF41-40D49390DAE5}"/>
              </a:ext>
            </a:extLst>
          </p:cNvPr>
          <p:cNvSpPr txBox="1">
            <a:spLocks/>
          </p:cNvSpPr>
          <p:nvPr/>
        </p:nvSpPr>
        <p:spPr bwMode="auto">
          <a:xfrm>
            <a:off x="851921" y="229096"/>
            <a:ext cx="6990896" cy="37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500" kern="1200">
                <a:solidFill>
                  <a:schemeClr val="tx1"/>
                </a:solidFill>
                <a:latin typeface="Gotham" panose="02000603030000020004" pitchFamily="2" charset="0"/>
                <a:ea typeface="+mj-ea"/>
                <a:cs typeface="+mj-cs"/>
              </a:defRPr>
            </a:lvl1pPr>
            <a:lvl2pPr algn="l" rtl="0" eaLnBrk="0" fontAlgn="base" hangingPunct="0">
              <a:spcBef>
                <a:spcPct val="0"/>
              </a:spcBef>
              <a:spcAft>
                <a:spcPct val="0"/>
              </a:spcAft>
              <a:defRPr sz="2000">
                <a:solidFill>
                  <a:schemeClr val="tx1"/>
                </a:solidFill>
                <a:latin typeface="Gotham" pitchFamily="2" charset="0"/>
              </a:defRPr>
            </a:lvl2pPr>
            <a:lvl3pPr algn="l" rtl="0" eaLnBrk="0" fontAlgn="base" hangingPunct="0">
              <a:spcBef>
                <a:spcPct val="0"/>
              </a:spcBef>
              <a:spcAft>
                <a:spcPct val="0"/>
              </a:spcAft>
              <a:defRPr sz="2000">
                <a:solidFill>
                  <a:schemeClr val="tx1"/>
                </a:solidFill>
                <a:latin typeface="Gotham" pitchFamily="2" charset="0"/>
              </a:defRPr>
            </a:lvl3pPr>
            <a:lvl4pPr algn="l" rtl="0" eaLnBrk="0" fontAlgn="base" hangingPunct="0">
              <a:spcBef>
                <a:spcPct val="0"/>
              </a:spcBef>
              <a:spcAft>
                <a:spcPct val="0"/>
              </a:spcAft>
              <a:defRPr sz="2000">
                <a:solidFill>
                  <a:schemeClr val="tx1"/>
                </a:solidFill>
                <a:latin typeface="Gotham" pitchFamily="2" charset="0"/>
              </a:defRPr>
            </a:lvl4pPr>
            <a:lvl5pPr algn="l" rtl="0" eaLnBrk="0" fontAlgn="base" hangingPunct="0">
              <a:spcBef>
                <a:spcPct val="0"/>
              </a:spcBef>
              <a:spcAft>
                <a:spcPct val="0"/>
              </a:spcAft>
              <a:defRPr sz="2000">
                <a:solidFill>
                  <a:schemeClr val="tx1"/>
                </a:solidFill>
                <a:latin typeface="Gotham" pitchFamily="2" charset="0"/>
              </a:defRPr>
            </a:lvl5pPr>
            <a:lvl6pPr marL="389626" algn="l" rtl="0" fontAlgn="base">
              <a:spcBef>
                <a:spcPct val="0"/>
              </a:spcBef>
              <a:spcAft>
                <a:spcPct val="0"/>
              </a:spcAft>
              <a:defRPr sz="2000">
                <a:solidFill>
                  <a:schemeClr val="tx1"/>
                </a:solidFill>
                <a:latin typeface="Gotham" pitchFamily="2" charset="0"/>
              </a:defRPr>
            </a:lvl6pPr>
            <a:lvl7pPr marL="779252" algn="l" rtl="0" fontAlgn="base">
              <a:spcBef>
                <a:spcPct val="0"/>
              </a:spcBef>
              <a:spcAft>
                <a:spcPct val="0"/>
              </a:spcAft>
              <a:defRPr sz="2000">
                <a:solidFill>
                  <a:schemeClr val="tx1"/>
                </a:solidFill>
                <a:latin typeface="Gotham" pitchFamily="2" charset="0"/>
              </a:defRPr>
            </a:lvl7pPr>
            <a:lvl8pPr marL="1168878" algn="l" rtl="0" fontAlgn="base">
              <a:spcBef>
                <a:spcPct val="0"/>
              </a:spcBef>
              <a:spcAft>
                <a:spcPct val="0"/>
              </a:spcAft>
              <a:defRPr sz="2000">
                <a:solidFill>
                  <a:schemeClr val="tx1"/>
                </a:solidFill>
                <a:latin typeface="Gotham" pitchFamily="2" charset="0"/>
              </a:defRPr>
            </a:lvl8pPr>
            <a:lvl9pPr marL="1558503" algn="l" rtl="0" fontAlgn="base">
              <a:spcBef>
                <a:spcPct val="0"/>
              </a:spcBef>
              <a:spcAft>
                <a:spcPct val="0"/>
              </a:spcAft>
              <a:defRPr sz="2000">
                <a:solidFill>
                  <a:schemeClr val="tx1"/>
                </a:solidFill>
                <a:latin typeface="Gotham" pitchFamily="2" charset="0"/>
              </a:defRPr>
            </a:lvl9pPr>
          </a:lstStyle>
          <a:p>
            <a:pPr algn="l" eaLnBrk="1" fontAlgn="auto" hangingPunct="1">
              <a:lnSpc>
                <a:spcPct val="70000"/>
              </a:lnSpc>
              <a:spcAft>
                <a:spcPts val="0"/>
              </a:spcAft>
              <a:defRPr/>
            </a:pPr>
            <a:r>
              <a:rPr lang="en-AU" sz="4800" dirty="0">
                <a:solidFill>
                  <a:schemeClr val="accent1"/>
                </a:solidFill>
                <a:latin typeface="+mj-lt"/>
              </a:rPr>
              <a:t>FY2018</a:t>
            </a:r>
            <a:r>
              <a:rPr lang="en-AU" sz="4800" dirty="0">
                <a:solidFill>
                  <a:schemeClr val="accent2"/>
                </a:solidFill>
                <a:latin typeface="+mj-lt"/>
              </a:rPr>
              <a:t> Actual </a:t>
            </a:r>
            <a:r>
              <a:rPr lang="en-AU" sz="4800" dirty="0">
                <a:solidFill>
                  <a:schemeClr val="accent1"/>
                </a:solidFill>
                <a:latin typeface="+mj-lt"/>
              </a:rPr>
              <a:t>Vs</a:t>
            </a:r>
            <a:r>
              <a:rPr lang="en-AU" sz="4800" dirty="0">
                <a:solidFill>
                  <a:schemeClr val="accent2"/>
                </a:solidFill>
                <a:latin typeface="+mj-lt"/>
              </a:rPr>
              <a:t> Forecast </a:t>
            </a:r>
          </a:p>
          <a:p>
            <a:pPr algn="l" eaLnBrk="1" fontAlgn="auto" hangingPunct="1">
              <a:lnSpc>
                <a:spcPct val="70000"/>
              </a:lnSpc>
              <a:spcAft>
                <a:spcPts val="0"/>
              </a:spcAft>
              <a:defRPr/>
            </a:pPr>
            <a:r>
              <a:rPr lang="en-AU" sz="3600" dirty="0">
                <a:solidFill>
                  <a:schemeClr val="accent1"/>
                </a:solidFill>
                <a:latin typeface="+mj-lt"/>
              </a:rPr>
              <a:t> </a:t>
            </a:r>
          </a:p>
          <a:p>
            <a:pPr algn="l" eaLnBrk="1" fontAlgn="auto" hangingPunct="1">
              <a:lnSpc>
                <a:spcPct val="70000"/>
              </a:lnSpc>
              <a:spcAft>
                <a:spcPts val="0"/>
              </a:spcAft>
              <a:defRPr/>
            </a:pPr>
            <a:endParaRPr lang="en-AU" sz="4100" dirty="0">
              <a:solidFill>
                <a:schemeClr val="accent2"/>
              </a:solidFill>
              <a:latin typeface="+mj-lt"/>
            </a:endParaRPr>
          </a:p>
        </p:txBody>
      </p:sp>
      <p:pic>
        <p:nvPicPr>
          <p:cNvPr id="8" name="Picture 7">
            <a:extLst>
              <a:ext uri="{FF2B5EF4-FFF2-40B4-BE49-F238E27FC236}">
                <a16:creationId xmlns:a16="http://schemas.microsoft.com/office/drawing/2014/main" id="{DF5A3FEA-0695-4C05-BC5D-AC6BE52A83D8}"/>
              </a:ext>
            </a:extLst>
          </p:cNvPr>
          <p:cNvPicPr>
            <a:picLocks noChangeAspect="1"/>
          </p:cNvPicPr>
          <p:nvPr/>
        </p:nvPicPr>
        <p:blipFill>
          <a:blip r:embed="rId3"/>
          <a:stretch>
            <a:fillRect/>
          </a:stretch>
        </p:blipFill>
        <p:spPr>
          <a:xfrm>
            <a:off x="911275" y="792658"/>
            <a:ext cx="7441355" cy="4125417"/>
          </a:xfrm>
          <a:prstGeom prst="rect">
            <a:avLst/>
          </a:prstGeom>
          <a:ln w="57150">
            <a:solidFill>
              <a:schemeClr val="tx2"/>
            </a:solidFill>
          </a:ln>
        </p:spPr>
      </p:pic>
      <p:sp>
        <p:nvSpPr>
          <p:cNvPr id="20" name="TextBox 19">
            <a:extLst>
              <a:ext uri="{FF2B5EF4-FFF2-40B4-BE49-F238E27FC236}">
                <a16:creationId xmlns:a16="http://schemas.microsoft.com/office/drawing/2014/main" id="{507E5137-AC3E-4900-B348-D2F2D8B46082}"/>
              </a:ext>
            </a:extLst>
          </p:cNvPr>
          <p:cNvSpPr txBox="1"/>
          <p:nvPr/>
        </p:nvSpPr>
        <p:spPr>
          <a:xfrm>
            <a:off x="6486413" y="796909"/>
            <a:ext cx="1866217" cy="200055"/>
          </a:xfrm>
          <a:prstGeom prst="rect">
            <a:avLst/>
          </a:prstGeom>
          <a:noFill/>
        </p:spPr>
        <p:txBody>
          <a:bodyPr wrap="none" rtlCol="0">
            <a:spAutoFit/>
          </a:bodyPr>
          <a:lstStyle/>
          <a:p>
            <a:r>
              <a:rPr lang="en-AU" sz="700" b="1" i="1" dirty="0">
                <a:solidFill>
                  <a:schemeClr val="tx2">
                    <a:lumMod val="50000"/>
                  </a:schemeClr>
                </a:solidFill>
              </a:rPr>
              <a:t>Source: </a:t>
            </a:r>
            <a:r>
              <a:rPr lang="en-AU" sz="700" i="1" dirty="0">
                <a:solidFill>
                  <a:schemeClr val="tx2">
                    <a:lumMod val="50000"/>
                  </a:schemeClr>
                </a:solidFill>
              </a:rPr>
              <a:t>Dransfield Hotel Futures 2018</a:t>
            </a:r>
          </a:p>
        </p:txBody>
      </p:sp>
      <p:sp>
        <p:nvSpPr>
          <p:cNvPr id="18" name="Rectangle: Rounded Corners 17">
            <a:extLst>
              <a:ext uri="{FF2B5EF4-FFF2-40B4-BE49-F238E27FC236}">
                <a16:creationId xmlns:a16="http://schemas.microsoft.com/office/drawing/2014/main" id="{D61B1661-7F59-4D21-BF2A-BD2662B3FB09}"/>
              </a:ext>
            </a:extLst>
          </p:cNvPr>
          <p:cNvSpPr/>
          <p:nvPr/>
        </p:nvSpPr>
        <p:spPr>
          <a:xfrm>
            <a:off x="5272978" y="1495028"/>
            <a:ext cx="1660991" cy="12176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613B6655-076A-4B27-B8BF-53971611CBAA}"/>
              </a:ext>
            </a:extLst>
          </p:cNvPr>
          <p:cNvSpPr txBox="1"/>
          <p:nvPr/>
        </p:nvSpPr>
        <p:spPr>
          <a:xfrm rot="16200000">
            <a:off x="5044960" y="2101963"/>
            <a:ext cx="863634"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Hobart</a:t>
            </a:r>
          </a:p>
        </p:txBody>
      </p:sp>
      <p:sp>
        <p:nvSpPr>
          <p:cNvPr id="39" name="TextBox 38">
            <a:extLst>
              <a:ext uri="{FF2B5EF4-FFF2-40B4-BE49-F238E27FC236}">
                <a16:creationId xmlns:a16="http://schemas.microsoft.com/office/drawing/2014/main" id="{BE1F0B3A-C6BD-4704-A8F3-064B93353D70}"/>
              </a:ext>
            </a:extLst>
          </p:cNvPr>
          <p:cNvSpPr txBox="1"/>
          <p:nvPr/>
        </p:nvSpPr>
        <p:spPr>
          <a:xfrm rot="16200000">
            <a:off x="6104461" y="1940464"/>
            <a:ext cx="1224310"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Melbourne</a:t>
            </a:r>
          </a:p>
        </p:txBody>
      </p:sp>
      <p:sp>
        <p:nvSpPr>
          <p:cNvPr id="40" name="TextBox 39">
            <a:extLst>
              <a:ext uri="{FF2B5EF4-FFF2-40B4-BE49-F238E27FC236}">
                <a16:creationId xmlns:a16="http://schemas.microsoft.com/office/drawing/2014/main" id="{9664E7D9-3ADD-4EF2-AC69-F976BF02E9B1}"/>
              </a:ext>
            </a:extLst>
          </p:cNvPr>
          <p:cNvSpPr txBox="1"/>
          <p:nvPr/>
        </p:nvSpPr>
        <p:spPr>
          <a:xfrm rot="16200000">
            <a:off x="5785209" y="2185697"/>
            <a:ext cx="719556"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Perth</a:t>
            </a:r>
          </a:p>
        </p:txBody>
      </p:sp>
      <p:sp>
        <p:nvSpPr>
          <p:cNvPr id="41" name="Rectangle: Rounded Corners 40">
            <a:extLst>
              <a:ext uri="{FF2B5EF4-FFF2-40B4-BE49-F238E27FC236}">
                <a16:creationId xmlns:a16="http://schemas.microsoft.com/office/drawing/2014/main" id="{BC783075-0F9E-4F8F-961C-2CB248A75F85}"/>
              </a:ext>
            </a:extLst>
          </p:cNvPr>
          <p:cNvSpPr/>
          <p:nvPr/>
        </p:nvSpPr>
        <p:spPr>
          <a:xfrm>
            <a:off x="1499189" y="3105614"/>
            <a:ext cx="3637167" cy="12176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extBox 41">
            <a:extLst>
              <a:ext uri="{FF2B5EF4-FFF2-40B4-BE49-F238E27FC236}">
                <a16:creationId xmlns:a16="http://schemas.microsoft.com/office/drawing/2014/main" id="{4148A171-6B83-45AC-BB11-561B6753AB0C}"/>
              </a:ext>
            </a:extLst>
          </p:cNvPr>
          <p:cNvSpPr txBox="1"/>
          <p:nvPr/>
        </p:nvSpPr>
        <p:spPr>
          <a:xfrm rot="16200000">
            <a:off x="1263847" y="3479538"/>
            <a:ext cx="1043876"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Adelaide</a:t>
            </a:r>
          </a:p>
        </p:txBody>
      </p:sp>
      <p:sp>
        <p:nvSpPr>
          <p:cNvPr id="43" name="TextBox 42">
            <a:extLst>
              <a:ext uri="{FF2B5EF4-FFF2-40B4-BE49-F238E27FC236}">
                <a16:creationId xmlns:a16="http://schemas.microsoft.com/office/drawing/2014/main" id="{C826E6AE-ABBA-4027-BFA7-71BA8BF816A8}"/>
              </a:ext>
            </a:extLst>
          </p:cNvPr>
          <p:cNvSpPr txBox="1"/>
          <p:nvPr/>
        </p:nvSpPr>
        <p:spPr>
          <a:xfrm rot="16200000">
            <a:off x="1901461" y="3487429"/>
            <a:ext cx="1053494"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Brisbane</a:t>
            </a:r>
          </a:p>
        </p:txBody>
      </p:sp>
      <p:sp>
        <p:nvSpPr>
          <p:cNvPr id="44" name="TextBox 43">
            <a:extLst>
              <a:ext uri="{FF2B5EF4-FFF2-40B4-BE49-F238E27FC236}">
                <a16:creationId xmlns:a16="http://schemas.microsoft.com/office/drawing/2014/main" id="{83516C9B-34A6-4ABB-9480-70F876700FB6}"/>
              </a:ext>
            </a:extLst>
          </p:cNvPr>
          <p:cNvSpPr txBox="1"/>
          <p:nvPr/>
        </p:nvSpPr>
        <p:spPr>
          <a:xfrm rot="16200000">
            <a:off x="2951044" y="3665717"/>
            <a:ext cx="1395767"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Cairns &amp; P.D</a:t>
            </a:r>
          </a:p>
        </p:txBody>
      </p:sp>
      <p:sp>
        <p:nvSpPr>
          <p:cNvPr id="45" name="TextBox 44">
            <a:extLst>
              <a:ext uri="{FF2B5EF4-FFF2-40B4-BE49-F238E27FC236}">
                <a16:creationId xmlns:a16="http://schemas.microsoft.com/office/drawing/2014/main" id="{B81827A8-021E-4853-831E-7AD641A96A7A}"/>
              </a:ext>
            </a:extLst>
          </p:cNvPr>
          <p:cNvSpPr txBox="1"/>
          <p:nvPr/>
        </p:nvSpPr>
        <p:spPr>
          <a:xfrm rot="16200000">
            <a:off x="2483584" y="3522761"/>
            <a:ext cx="1096198"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Canberra</a:t>
            </a:r>
          </a:p>
        </p:txBody>
      </p:sp>
      <p:sp>
        <p:nvSpPr>
          <p:cNvPr id="46" name="TextBox 45">
            <a:extLst>
              <a:ext uri="{FF2B5EF4-FFF2-40B4-BE49-F238E27FC236}">
                <a16:creationId xmlns:a16="http://schemas.microsoft.com/office/drawing/2014/main" id="{365488BF-8A53-4070-A9F2-8C2BFB12DAC8}"/>
              </a:ext>
            </a:extLst>
          </p:cNvPr>
          <p:cNvSpPr txBox="1"/>
          <p:nvPr/>
        </p:nvSpPr>
        <p:spPr>
          <a:xfrm rot="16200000">
            <a:off x="3787763" y="3408600"/>
            <a:ext cx="873957"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Darwin</a:t>
            </a:r>
          </a:p>
        </p:txBody>
      </p:sp>
      <p:sp>
        <p:nvSpPr>
          <p:cNvPr id="47" name="TextBox 46">
            <a:extLst>
              <a:ext uri="{FF2B5EF4-FFF2-40B4-BE49-F238E27FC236}">
                <a16:creationId xmlns:a16="http://schemas.microsoft.com/office/drawing/2014/main" id="{8263D3D4-7BB7-490C-9C95-27F4DD9946DC}"/>
              </a:ext>
            </a:extLst>
          </p:cNvPr>
          <p:cNvSpPr txBox="1"/>
          <p:nvPr/>
        </p:nvSpPr>
        <p:spPr>
          <a:xfrm rot="16200000">
            <a:off x="4226062" y="3603528"/>
            <a:ext cx="1261884"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Gold Coast</a:t>
            </a:r>
          </a:p>
        </p:txBody>
      </p:sp>
      <p:sp>
        <p:nvSpPr>
          <p:cNvPr id="48" name="Rectangle: Rounded Corners 47">
            <a:extLst>
              <a:ext uri="{FF2B5EF4-FFF2-40B4-BE49-F238E27FC236}">
                <a16:creationId xmlns:a16="http://schemas.microsoft.com/office/drawing/2014/main" id="{63ECCD50-0325-470D-932C-7977FF74AF65}"/>
              </a:ext>
            </a:extLst>
          </p:cNvPr>
          <p:cNvSpPr/>
          <p:nvPr/>
        </p:nvSpPr>
        <p:spPr>
          <a:xfrm>
            <a:off x="7055721" y="3063828"/>
            <a:ext cx="1279525" cy="12176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Box 48">
            <a:extLst>
              <a:ext uri="{FF2B5EF4-FFF2-40B4-BE49-F238E27FC236}">
                <a16:creationId xmlns:a16="http://schemas.microsoft.com/office/drawing/2014/main" id="{12E295AB-D73F-42AB-86EC-2829ED8960D3}"/>
              </a:ext>
            </a:extLst>
          </p:cNvPr>
          <p:cNvSpPr txBox="1"/>
          <p:nvPr/>
        </p:nvSpPr>
        <p:spPr>
          <a:xfrm rot="16200000">
            <a:off x="6860824" y="3419719"/>
            <a:ext cx="890115"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Sydney</a:t>
            </a:r>
          </a:p>
        </p:txBody>
      </p:sp>
      <p:sp>
        <p:nvSpPr>
          <p:cNvPr id="50" name="TextBox 49">
            <a:extLst>
              <a:ext uri="{FF2B5EF4-FFF2-40B4-BE49-F238E27FC236}">
                <a16:creationId xmlns:a16="http://schemas.microsoft.com/office/drawing/2014/main" id="{C1589DC1-12A8-4E5B-9BE6-E3083F5FD88F}"/>
              </a:ext>
            </a:extLst>
          </p:cNvPr>
          <p:cNvSpPr txBox="1"/>
          <p:nvPr/>
        </p:nvSpPr>
        <p:spPr>
          <a:xfrm rot="16200000">
            <a:off x="7369161" y="3518741"/>
            <a:ext cx="1074077" cy="307777"/>
          </a:xfrm>
          <a:prstGeom prst="rect">
            <a:avLst/>
          </a:prstGeom>
          <a:noFill/>
        </p:spPr>
        <p:txBody>
          <a:bodyPr wrap="none" rtlCol="0">
            <a:spAutoFit/>
          </a:bodyPr>
          <a:lstStyle/>
          <a:p>
            <a:r>
              <a:rPr lang="en-AU" sz="1400" b="1" dirty="0">
                <a:solidFill>
                  <a:schemeClr val="tx2">
                    <a:lumMod val="50000"/>
                  </a:schemeClr>
                </a:solidFill>
                <a:latin typeface="Arial Black" panose="020B0A04020102020204" pitchFamily="34" charset="0"/>
              </a:rPr>
              <a:t>Australia</a:t>
            </a:r>
          </a:p>
        </p:txBody>
      </p:sp>
      <p:pic>
        <p:nvPicPr>
          <p:cNvPr id="19" name="Picture 18">
            <a:extLst>
              <a:ext uri="{FF2B5EF4-FFF2-40B4-BE49-F238E27FC236}">
                <a16:creationId xmlns:a16="http://schemas.microsoft.com/office/drawing/2014/main" id="{FDA54F86-6269-4199-A398-73A6131AA76B}"/>
              </a:ext>
            </a:extLst>
          </p:cNvPr>
          <p:cNvPicPr>
            <a:picLocks noChangeAspect="1"/>
          </p:cNvPicPr>
          <p:nvPr/>
        </p:nvPicPr>
        <p:blipFill>
          <a:blip r:embed="rId4"/>
          <a:stretch>
            <a:fillRect/>
          </a:stretch>
        </p:blipFill>
        <p:spPr>
          <a:xfrm>
            <a:off x="3701258" y="4680291"/>
            <a:ext cx="101669" cy="93848"/>
          </a:xfrm>
          <a:prstGeom prst="rect">
            <a:avLst/>
          </a:prstGeom>
        </p:spPr>
      </p:pic>
    </p:spTree>
    <p:extLst>
      <p:ext uri="{BB962C8B-B14F-4D97-AF65-F5344CB8AC3E}">
        <p14:creationId xmlns:p14="http://schemas.microsoft.com/office/powerpoint/2010/main" val="364033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1157A67-8268-418F-8A74-0B74D3CB967F}"/>
              </a:ext>
            </a:extLst>
          </p:cNvPr>
          <p:cNvSpPr/>
          <p:nvPr/>
        </p:nvSpPr>
        <p:spPr>
          <a:xfrm>
            <a:off x="7276926" y="4685795"/>
            <a:ext cx="1630853" cy="290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itle 5">
            <a:extLst>
              <a:ext uri="{FF2B5EF4-FFF2-40B4-BE49-F238E27FC236}">
                <a16:creationId xmlns:a16="http://schemas.microsoft.com/office/drawing/2014/main" id="{B723C0D4-6FCE-4F0D-B288-22C37AEFCFD6}"/>
              </a:ext>
            </a:extLst>
          </p:cNvPr>
          <p:cNvSpPr txBox="1">
            <a:spLocks/>
          </p:cNvSpPr>
          <p:nvPr/>
        </p:nvSpPr>
        <p:spPr bwMode="auto">
          <a:xfrm>
            <a:off x="390524" y="333375"/>
            <a:ext cx="2283165" cy="144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500" kern="1200">
                <a:solidFill>
                  <a:schemeClr val="tx1"/>
                </a:solidFill>
                <a:latin typeface="Gotham" panose="02000603030000020004" pitchFamily="2" charset="0"/>
                <a:ea typeface="+mj-ea"/>
                <a:cs typeface="+mj-cs"/>
              </a:defRPr>
            </a:lvl1pPr>
            <a:lvl2pPr algn="l" rtl="0" eaLnBrk="0" fontAlgn="base" hangingPunct="0">
              <a:spcBef>
                <a:spcPct val="0"/>
              </a:spcBef>
              <a:spcAft>
                <a:spcPct val="0"/>
              </a:spcAft>
              <a:defRPr sz="2000">
                <a:solidFill>
                  <a:schemeClr val="tx1"/>
                </a:solidFill>
                <a:latin typeface="Gotham" pitchFamily="2" charset="0"/>
              </a:defRPr>
            </a:lvl2pPr>
            <a:lvl3pPr algn="l" rtl="0" eaLnBrk="0" fontAlgn="base" hangingPunct="0">
              <a:spcBef>
                <a:spcPct val="0"/>
              </a:spcBef>
              <a:spcAft>
                <a:spcPct val="0"/>
              </a:spcAft>
              <a:defRPr sz="2000">
                <a:solidFill>
                  <a:schemeClr val="tx1"/>
                </a:solidFill>
                <a:latin typeface="Gotham" pitchFamily="2" charset="0"/>
              </a:defRPr>
            </a:lvl3pPr>
            <a:lvl4pPr algn="l" rtl="0" eaLnBrk="0" fontAlgn="base" hangingPunct="0">
              <a:spcBef>
                <a:spcPct val="0"/>
              </a:spcBef>
              <a:spcAft>
                <a:spcPct val="0"/>
              </a:spcAft>
              <a:defRPr sz="2000">
                <a:solidFill>
                  <a:schemeClr val="tx1"/>
                </a:solidFill>
                <a:latin typeface="Gotham" pitchFamily="2" charset="0"/>
              </a:defRPr>
            </a:lvl4pPr>
            <a:lvl5pPr algn="l" rtl="0" eaLnBrk="0" fontAlgn="base" hangingPunct="0">
              <a:spcBef>
                <a:spcPct val="0"/>
              </a:spcBef>
              <a:spcAft>
                <a:spcPct val="0"/>
              </a:spcAft>
              <a:defRPr sz="2000">
                <a:solidFill>
                  <a:schemeClr val="tx1"/>
                </a:solidFill>
                <a:latin typeface="Gotham" pitchFamily="2" charset="0"/>
              </a:defRPr>
            </a:lvl5pPr>
            <a:lvl6pPr marL="389626" algn="l" rtl="0" fontAlgn="base">
              <a:spcBef>
                <a:spcPct val="0"/>
              </a:spcBef>
              <a:spcAft>
                <a:spcPct val="0"/>
              </a:spcAft>
              <a:defRPr sz="2000">
                <a:solidFill>
                  <a:schemeClr val="tx1"/>
                </a:solidFill>
                <a:latin typeface="Gotham" pitchFamily="2" charset="0"/>
              </a:defRPr>
            </a:lvl6pPr>
            <a:lvl7pPr marL="779252" algn="l" rtl="0" fontAlgn="base">
              <a:spcBef>
                <a:spcPct val="0"/>
              </a:spcBef>
              <a:spcAft>
                <a:spcPct val="0"/>
              </a:spcAft>
              <a:defRPr sz="2000">
                <a:solidFill>
                  <a:schemeClr val="tx1"/>
                </a:solidFill>
                <a:latin typeface="Gotham" pitchFamily="2" charset="0"/>
              </a:defRPr>
            </a:lvl7pPr>
            <a:lvl8pPr marL="1168878" algn="l" rtl="0" fontAlgn="base">
              <a:spcBef>
                <a:spcPct val="0"/>
              </a:spcBef>
              <a:spcAft>
                <a:spcPct val="0"/>
              </a:spcAft>
              <a:defRPr sz="2000">
                <a:solidFill>
                  <a:schemeClr val="tx1"/>
                </a:solidFill>
                <a:latin typeface="Gotham" pitchFamily="2" charset="0"/>
              </a:defRPr>
            </a:lvl8pPr>
            <a:lvl9pPr marL="1558503" algn="l" rtl="0" fontAlgn="base">
              <a:spcBef>
                <a:spcPct val="0"/>
              </a:spcBef>
              <a:spcAft>
                <a:spcPct val="0"/>
              </a:spcAft>
              <a:defRPr sz="2000">
                <a:solidFill>
                  <a:schemeClr val="tx1"/>
                </a:solidFill>
                <a:latin typeface="Gotham" pitchFamily="2" charset="0"/>
              </a:defRPr>
            </a:lvl9pPr>
          </a:lstStyle>
          <a:p>
            <a:pPr algn="l" eaLnBrk="1" fontAlgn="auto" hangingPunct="1">
              <a:lnSpc>
                <a:spcPct val="70000"/>
              </a:lnSpc>
              <a:spcAft>
                <a:spcPts val="0"/>
              </a:spcAft>
              <a:defRPr/>
            </a:pPr>
            <a:r>
              <a:rPr lang="en-AU" sz="4800" dirty="0">
                <a:solidFill>
                  <a:schemeClr val="accent1"/>
                </a:solidFill>
                <a:latin typeface="+mj-lt"/>
              </a:rPr>
              <a:t>Major City RevPAR </a:t>
            </a:r>
            <a:r>
              <a:rPr lang="en-AU" sz="4400" dirty="0">
                <a:solidFill>
                  <a:schemeClr val="accent2"/>
                </a:solidFill>
                <a:latin typeface="+mj-lt"/>
              </a:rPr>
              <a:t>Performance</a:t>
            </a:r>
          </a:p>
          <a:p>
            <a:pPr algn="l" eaLnBrk="1" fontAlgn="auto" hangingPunct="1">
              <a:lnSpc>
                <a:spcPct val="70000"/>
              </a:lnSpc>
              <a:spcAft>
                <a:spcPts val="0"/>
              </a:spcAft>
              <a:defRPr/>
            </a:pPr>
            <a:r>
              <a:rPr lang="en-AU" sz="3600" dirty="0">
                <a:solidFill>
                  <a:schemeClr val="accent1"/>
                </a:solidFill>
                <a:latin typeface="+mj-lt"/>
              </a:rPr>
              <a:t> </a:t>
            </a:r>
          </a:p>
          <a:p>
            <a:pPr algn="l" eaLnBrk="1" fontAlgn="auto" hangingPunct="1">
              <a:lnSpc>
                <a:spcPct val="70000"/>
              </a:lnSpc>
              <a:spcAft>
                <a:spcPts val="0"/>
              </a:spcAft>
              <a:defRPr/>
            </a:pPr>
            <a:endParaRPr lang="en-AU" sz="3600" dirty="0">
              <a:solidFill>
                <a:schemeClr val="accent1"/>
              </a:solidFill>
              <a:latin typeface="+mj-lt"/>
            </a:endParaRPr>
          </a:p>
          <a:p>
            <a:pPr algn="l" eaLnBrk="1" fontAlgn="auto" hangingPunct="1">
              <a:lnSpc>
                <a:spcPct val="70000"/>
              </a:lnSpc>
              <a:spcAft>
                <a:spcPts val="0"/>
              </a:spcAft>
              <a:defRPr/>
            </a:pPr>
            <a:endParaRPr lang="en-AU" sz="3600" dirty="0">
              <a:solidFill>
                <a:schemeClr val="accent1"/>
              </a:solidFill>
              <a:latin typeface="+mj-lt"/>
            </a:endParaRPr>
          </a:p>
          <a:p>
            <a:pPr algn="l" eaLnBrk="1" fontAlgn="auto" hangingPunct="1">
              <a:lnSpc>
                <a:spcPct val="70000"/>
              </a:lnSpc>
              <a:spcAft>
                <a:spcPts val="0"/>
              </a:spcAft>
              <a:defRPr/>
            </a:pPr>
            <a:endParaRPr lang="en-AU" sz="3600" dirty="0">
              <a:solidFill>
                <a:schemeClr val="accent1"/>
              </a:solidFill>
              <a:latin typeface="+mj-lt"/>
            </a:endParaRPr>
          </a:p>
          <a:p>
            <a:pPr algn="l" eaLnBrk="1" fontAlgn="auto" hangingPunct="1">
              <a:lnSpc>
                <a:spcPct val="70000"/>
              </a:lnSpc>
              <a:spcAft>
                <a:spcPts val="0"/>
              </a:spcAft>
              <a:defRPr/>
            </a:pPr>
            <a:r>
              <a:rPr lang="en-AU" sz="3600" dirty="0">
                <a:solidFill>
                  <a:schemeClr val="accent1"/>
                </a:solidFill>
                <a:latin typeface="+mj-lt"/>
              </a:rPr>
              <a:t>FY2018 Actual vs forecast</a:t>
            </a:r>
            <a:endParaRPr lang="en-AU" sz="3600" dirty="0">
              <a:solidFill>
                <a:schemeClr val="accent1">
                  <a:lumMod val="40000"/>
                  <a:lumOff val="60000"/>
                </a:schemeClr>
              </a:solidFill>
              <a:latin typeface="+mj-lt"/>
            </a:endParaRPr>
          </a:p>
          <a:p>
            <a:pPr algn="l" eaLnBrk="1" fontAlgn="auto" hangingPunct="1">
              <a:lnSpc>
                <a:spcPct val="70000"/>
              </a:lnSpc>
              <a:spcAft>
                <a:spcPts val="0"/>
              </a:spcAft>
              <a:defRPr/>
            </a:pPr>
            <a:endParaRPr lang="en-AU" sz="4100" dirty="0">
              <a:solidFill>
                <a:schemeClr val="accent2"/>
              </a:solidFill>
              <a:latin typeface="+mj-lt"/>
            </a:endParaRPr>
          </a:p>
          <a:p>
            <a:pPr algn="l" eaLnBrk="1" fontAlgn="auto" hangingPunct="1">
              <a:lnSpc>
                <a:spcPct val="70000"/>
              </a:lnSpc>
              <a:spcAft>
                <a:spcPts val="0"/>
              </a:spcAft>
              <a:defRPr/>
            </a:pPr>
            <a:endParaRPr lang="en-AU" sz="4100" dirty="0">
              <a:solidFill>
                <a:schemeClr val="accent2"/>
              </a:solidFill>
              <a:latin typeface="+mj-lt"/>
            </a:endParaRPr>
          </a:p>
        </p:txBody>
      </p:sp>
      <p:sp>
        <p:nvSpPr>
          <p:cNvPr id="7" name="Rectangle: Rounded Corners 6">
            <a:extLst>
              <a:ext uri="{FF2B5EF4-FFF2-40B4-BE49-F238E27FC236}">
                <a16:creationId xmlns:a16="http://schemas.microsoft.com/office/drawing/2014/main" id="{7E418544-A572-4165-BD2A-EFDEA7508493}"/>
              </a:ext>
            </a:extLst>
          </p:cNvPr>
          <p:cNvSpPr/>
          <p:nvPr/>
        </p:nvSpPr>
        <p:spPr>
          <a:xfrm rot="19692758">
            <a:off x="4175125" y="239713"/>
            <a:ext cx="538163" cy="1714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 name="Rectangle 2">
            <a:extLst>
              <a:ext uri="{FF2B5EF4-FFF2-40B4-BE49-F238E27FC236}">
                <a16:creationId xmlns:a16="http://schemas.microsoft.com/office/drawing/2014/main" id="{565B3993-6A75-4483-88E5-EF905D0ADF59}"/>
              </a:ext>
            </a:extLst>
          </p:cNvPr>
          <p:cNvSpPr/>
          <p:nvPr/>
        </p:nvSpPr>
        <p:spPr>
          <a:xfrm>
            <a:off x="2541588" y="179388"/>
            <a:ext cx="3611562" cy="327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7" name="Rectangle 26">
            <a:extLst>
              <a:ext uri="{FF2B5EF4-FFF2-40B4-BE49-F238E27FC236}">
                <a16:creationId xmlns:a16="http://schemas.microsoft.com/office/drawing/2014/main" id="{6B340565-2548-41FF-94D0-DCFD06FE0E5F}"/>
              </a:ext>
            </a:extLst>
          </p:cNvPr>
          <p:cNvSpPr/>
          <p:nvPr/>
        </p:nvSpPr>
        <p:spPr>
          <a:xfrm>
            <a:off x="2374900" y="3743325"/>
            <a:ext cx="2989263"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3" name="Rectangle 32">
            <a:extLst>
              <a:ext uri="{FF2B5EF4-FFF2-40B4-BE49-F238E27FC236}">
                <a16:creationId xmlns:a16="http://schemas.microsoft.com/office/drawing/2014/main" id="{593EB09D-0990-4B69-98F7-8773C3B47B50}"/>
              </a:ext>
            </a:extLst>
          </p:cNvPr>
          <p:cNvSpPr/>
          <p:nvPr/>
        </p:nvSpPr>
        <p:spPr>
          <a:xfrm>
            <a:off x="6562725" y="520700"/>
            <a:ext cx="1279525" cy="77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52" name="Rectangle 51">
            <a:extLst>
              <a:ext uri="{FF2B5EF4-FFF2-40B4-BE49-F238E27FC236}">
                <a16:creationId xmlns:a16="http://schemas.microsoft.com/office/drawing/2014/main" id="{87D36EBB-7A58-4C54-A2C0-D9C8E396DDFE}"/>
              </a:ext>
            </a:extLst>
          </p:cNvPr>
          <p:cNvSpPr/>
          <p:nvPr/>
        </p:nvSpPr>
        <p:spPr>
          <a:xfrm rot="20256589">
            <a:off x="5089525" y="403225"/>
            <a:ext cx="438150" cy="13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6" name="Rectangle 35">
            <a:extLst>
              <a:ext uri="{FF2B5EF4-FFF2-40B4-BE49-F238E27FC236}">
                <a16:creationId xmlns:a16="http://schemas.microsoft.com/office/drawing/2014/main" id="{90EB07B3-32B2-444C-9657-F9D3D556A0FC}"/>
              </a:ext>
            </a:extLst>
          </p:cNvPr>
          <p:cNvSpPr/>
          <p:nvPr/>
        </p:nvSpPr>
        <p:spPr>
          <a:xfrm>
            <a:off x="2844799" y="273050"/>
            <a:ext cx="6120000" cy="45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graphicFrame>
        <p:nvGraphicFramePr>
          <p:cNvPr id="16" name="Table 15">
            <a:extLst>
              <a:ext uri="{FF2B5EF4-FFF2-40B4-BE49-F238E27FC236}">
                <a16:creationId xmlns:a16="http://schemas.microsoft.com/office/drawing/2014/main" id="{BB2C01C6-995E-4F00-854B-107814929078}"/>
              </a:ext>
            </a:extLst>
          </p:cNvPr>
          <p:cNvGraphicFramePr>
            <a:graphicFrameLocks noGrp="1"/>
          </p:cNvGraphicFramePr>
          <p:nvPr>
            <p:extLst>
              <p:ext uri="{D42A27DB-BD31-4B8C-83A1-F6EECF244321}">
                <p14:modId xmlns:p14="http://schemas.microsoft.com/office/powerpoint/2010/main" val="1455287484"/>
              </p:ext>
            </p:extLst>
          </p:nvPr>
        </p:nvGraphicFramePr>
        <p:xfrm>
          <a:off x="2913061" y="325437"/>
          <a:ext cx="5978662" cy="4428707"/>
        </p:xfrm>
        <a:graphic>
          <a:graphicData uri="http://schemas.openxmlformats.org/drawingml/2006/table">
            <a:tbl>
              <a:tblPr/>
              <a:tblGrid>
                <a:gridCol w="1300683">
                  <a:extLst>
                    <a:ext uri="{9D8B030D-6E8A-4147-A177-3AD203B41FA5}">
                      <a16:colId xmlns:a16="http://schemas.microsoft.com/office/drawing/2014/main" val="20000"/>
                    </a:ext>
                  </a:extLst>
                </a:gridCol>
                <a:gridCol w="1520539">
                  <a:extLst>
                    <a:ext uri="{9D8B030D-6E8A-4147-A177-3AD203B41FA5}">
                      <a16:colId xmlns:a16="http://schemas.microsoft.com/office/drawing/2014/main" val="20001"/>
                    </a:ext>
                  </a:extLst>
                </a:gridCol>
                <a:gridCol w="1379562">
                  <a:extLst>
                    <a:ext uri="{9D8B030D-6E8A-4147-A177-3AD203B41FA5}">
                      <a16:colId xmlns:a16="http://schemas.microsoft.com/office/drawing/2014/main" val="20002"/>
                    </a:ext>
                  </a:extLst>
                </a:gridCol>
                <a:gridCol w="1777878">
                  <a:extLst>
                    <a:ext uri="{9D8B030D-6E8A-4147-A177-3AD203B41FA5}">
                      <a16:colId xmlns:a16="http://schemas.microsoft.com/office/drawing/2014/main" val="3192782681"/>
                    </a:ext>
                  </a:extLst>
                </a:gridCol>
              </a:tblGrid>
              <a:tr h="317418">
                <a:tc gridSpan="4">
                  <a:txBody>
                    <a:bodyPr/>
                    <a:lstStyle/>
                    <a:p>
                      <a:pPr algn="ctr" fontAlgn="ctr"/>
                      <a:r>
                        <a:rPr lang="en-AU" sz="1200" b="1" i="0" u="none" strike="noStrike" dirty="0">
                          <a:solidFill>
                            <a:schemeClr val="bg1"/>
                          </a:solidFill>
                          <a:effectLst/>
                          <a:latin typeface="+mn-lt"/>
                        </a:rPr>
                        <a:t> Major City Actual Average RevPAR Growth</a:t>
                      </a:r>
                    </a:p>
                  </a:txBody>
                  <a:tcPr marL="38064" marR="38064" marT="0" marB="0" anchor="ctr">
                    <a:lnL>
                      <a:noFill/>
                    </a:lnL>
                    <a:lnR>
                      <a:noFill/>
                    </a:lnR>
                    <a:lnT>
                      <a:noFill/>
                    </a:lnT>
                    <a:lnB>
                      <a:noFill/>
                    </a:lnB>
                    <a:solidFill>
                      <a:srgbClr val="757E84"/>
                    </a:solidFill>
                  </a:tcPr>
                </a:tc>
                <a:tc hMerge="1">
                  <a:txBody>
                    <a:bodyPr/>
                    <a:lstStyle/>
                    <a:p>
                      <a:pPr algn="ctr" fontAlgn="ctr"/>
                      <a:endParaRPr lang="en-AU" sz="1100" b="1" i="0" u="none" strike="noStrike" dirty="0">
                        <a:solidFill>
                          <a:schemeClr val="bg1"/>
                        </a:solidFill>
                        <a:effectLst/>
                        <a:latin typeface="+mn-lt"/>
                      </a:endParaRPr>
                    </a:p>
                  </a:txBody>
                  <a:tcPr marL="36005" marR="36005" marT="0" marB="0" anchor="ctr">
                    <a:lnL>
                      <a:noFill/>
                    </a:lnL>
                    <a:lnR>
                      <a:noFill/>
                    </a:lnR>
                    <a:lnT>
                      <a:noFill/>
                    </a:lnT>
                    <a:lnB>
                      <a:noFill/>
                    </a:lnB>
                    <a:solidFill>
                      <a:srgbClr val="757E84"/>
                    </a:solidFill>
                  </a:tcPr>
                </a:tc>
                <a:tc hMerge="1">
                  <a:txBody>
                    <a:bodyPr/>
                    <a:lstStyle/>
                    <a:p>
                      <a:endParaRPr lang="en-AU"/>
                    </a:p>
                  </a:txBody>
                  <a:tcPr/>
                </a:tc>
                <a:tc hMerge="1">
                  <a:txBody>
                    <a:bodyPr/>
                    <a:lstStyle/>
                    <a:p>
                      <a:pPr algn="ctr" fontAlgn="ctr"/>
                      <a:endParaRPr lang="en-AU" sz="1100" b="1" i="0" u="none" strike="noStrike" dirty="0">
                        <a:solidFill>
                          <a:schemeClr val="bg1"/>
                        </a:solidFill>
                        <a:effectLst/>
                        <a:latin typeface="+mn-lt"/>
                      </a:endParaRPr>
                    </a:p>
                  </a:txBody>
                  <a:tcPr marL="36005" marR="36005" marT="0" marB="0" anchor="ctr">
                    <a:lnL>
                      <a:noFill/>
                    </a:lnL>
                    <a:lnR>
                      <a:noFill/>
                    </a:lnR>
                    <a:lnT>
                      <a:noFill/>
                    </a:lnT>
                    <a:lnB>
                      <a:noFill/>
                    </a:lnB>
                    <a:solidFill>
                      <a:srgbClr val="757E84"/>
                    </a:solidFill>
                  </a:tcPr>
                </a:tc>
                <a:extLst>
                  <a:ext uri="{0D108BD9-81ED-4DB2-BD59-A6C34878D82A}">
                    <a16:rowId xmlns:a16="http://schemas.microsoft.com/office/drawing/2014/main" val="10000"/>
                  </a:ext>
                </a:extLst>
              </a:tr>
              <a:tr h="571349">
                <a:tc>
                  <a:txBody>
                    <a:bodyPr/>
                    <a:lstStyle/>
                    <a:p>
                      <a:pPr algn="l" fontAlgn="ctr"/>
                      <a:r>
                        <a:rPr lang="en-AU" sz="1200" b="1" i="0" u="none" strike="noStrike" dirty="0">
                          <a:solidFill>
                            <a:srgbClr val="000000"/>
                          </a:solidFill>
                          <a:effectLst/>
                          <a:latin typeface="+mn-lt"/>
                        </a:rPr>
                        <a:t> Location</a:t>
                      </a:r>
                    </a:p>
                  </a:txBody>
                  <a:tcPr marL="38064" marR="38064" marT="0" marB="0" anchor="ctr">
                    <a:lnL w="6350" cap="flat" cmpd="sng" algn="ctr">
                      <a:solidFill>
                        <a:srgbClr val="C0C7CC"/>
                      </a:solidFill>
                      <a:prstDash val="solid"/>
                      <a:round/>
                      <a:headEnd type="none" w="med" len="med"/>
                      <a:tailEnd type="none" w="med" len="med"/>
                    </a:lnL>
                    <a:lnR>
                      <a:noFill/>
                    </a:lnR>
                    <a:lnT>
                      <a:noFill/>
                    </a:lnT>
                    <a:lnB>
                      <a:noFill/>
                    </a:lnB>
                    <a:solidFill>
                      <a:srgbClr val="C0C7CC"/>
                    </a:solidFill>
                  </a:tcPr>
                </a:tc>
                <a:tc>
                  <a:txBody>
                    <a:bodyPr/>
                    <a:lstStyle/>
                    <a:p>
                      <a:pPr algn="ctr" fontAlgn="ctr"/>
                      <a:r>
                        <a:rPr lang="en-AU" sz="1200" b="1" i="0" u="none" strike="noStrike" dirty="0">
                          <a:solidFill>
                            <a:srgbClr val="000000"/>
                          </a:solidFill>
                          <a:effectLst/>
                          <a:latin typeface="+mn-lt"/>
                        </a:rPr>
                        <a:t>Actual </a:t>
                      </a:r>
                    </a:p>
                    <a:p>
                      <a:pPr algn="ctr" fontAlgn="ctr"/>
                      <a:r>
                        <a:rPr lang="en-AU" sz="1200" b="1" i="0" u="none" strike="noStrike" dirty="0">
                          <a:solidFill>
                            <a:srgbClr val="000000"/>
                          </a:solidFill>
                          <a:effectLst/>
                          <a:latin typeface="+mn-lt"/>
                        </a:rPr>
                        <a:t>FY2018</a:t>
                      </a:r>
                    </a:p>
                  </a:txBody>
                  <a:tcPr marL="38064" marR="38064" marT="0" marB="0" anchor="ctr">
                    <a:lnL>
                      <a:noFill/>
                    </a:lnL>
                    <a:lnR>
                      <a:noFill/>
                    </a:lnR>
                    <a:lnT>
                      <a:noFill/>
                    </a:lnT>
                    <a:lnB>
                      <a:noFill/>
                    </a:lnB>
                    <a:solidFill>
                      <a:srgbClr val="C0C7CC"/>
                    </a:solidFill>
                  </a:tcPr>
                </a:tc>
                <a:tc>
                  <a:txBody>
                    <a:bodyPr/>
                    <a:lstStyle/>
                    <a:p>
                      <a:pPr algn="ctr" fontAlgn="ctr"/>
                      <a:r>
                        <a:rPr lang="en-AU" sz="1200" b="1" i="0" u="none" strike="noStrike" dirty="0">
                          <a:solidFill>
                            <a:srgbClr val="000000"/>
                          </a:solidFill>
                          <a:effectLst/>
                          <a:latin typeface="+mn-lt"/>
                        </a:rPr>
                        <a:t>HF Forecast</a:t>
                      </a:r>
                    </a:p>
                    <a:p>
                      <a:pPr algn="ctr" fontAlgn="ctr"/>
                      <a:r>
                        <a:rPr lang="en-AU" sz="1200" b="1" i="0" u="none" strike="noStrike" dirty="0">
                          <a:solidFill>
                            <a:srgbClr val="000000"/>
                          </a:solidFill>
                          <a:effectLst/>
                          <a:latin typeface="+mn-lt"/>
                        </a:rPr>
                        <a:t>FY2018</a:t>
                      </a:r>
                    </a:p>
                  </a:txBody>
                  <a:tcPr marL="38064" marR="38064" marT="0" marB="0" anchor="ctr">
                    <a:lnL>
                      <a:noFill/>
                    </a:lnL>
                    <a:lnR>
                      <a:noFill/>
                    </a:lnR>
                    <a:lnT>
                      <a:noFill/>
                    </a:lnT>
                    <a:lnB>
                      <a:noFill/>
                    </a:lnB>
                    <a:solidFill>
                      <a:srgbClr val="C0C7CC"/>
                    </a:solidFill>
                  </a:tcPr>
                </a:tc>
                <a:tc>
                  <a:txBody>
                    <a:bodyPr/>
                    <a:lstStyle/>
                    <a:p>
                      <a:pPr algn="ctr" fontAlgn="ctr"/>
                      <a:r>
                        <a:rPr lang="en-AU" sz="1200" b="1" i="0" u="none" strike="noStrike" dirty="0">
                          <a:solidFill>
                            <a:srgbClr val="000000"/>
                          </a:solidFill>
                          <a:effectLst/>
                          <a:latin typeface="+mn-lt"/>
                        </a:rPr>
                        <a:t>Expectation Variance</a:t>
                      </a:r>
                    </a:p>
                  </a:txBody>
                  <a:tcPr marL="38064" marR="38064" marT="0" marB="0" anchor="ctr">
                    <a:lnL>
                      <a:noFill/>
                    </a:lnL>
                    <a:lnR>
                      <a:noFill/>
                    </a:lnR>
                    <a:lnT>
                      <a:noFill/>
                    </a:lnT>
                    <a:lnB>
                      <a:noFill/>
                    </a:lnB>
                    <a:solidFill>
                      <a:srgbClr val="C0C7CC"/>
                    </a:solidFill>
                  </a:tcPr>
                </a:tc>
                <a:extLst>
                  <a:ext uri="{0D108BD9-81ED-4DB2-BD59-A6C34878D82A}">
                    <a16:rowId xmlns:a16="http://schemas.microsoft.com/office/drawing/2014/main" val="10001"/>
                  </a:ext>
                </a:extLst>
              </a:tr>
              <a:tr h="317418">
                <a:tc>
                  <a:txBody>
                    <a:bodyPr/>
                    <a:lstStyle/>
                    <a:p>
                      <a:pPr algn="l" fontAlgn="ctr"/>
                      <a:r>
                        <a:rPr lang="en-AU" sz="1200" b="0" i="0" u="none" strike="noStrike" dirty="0">
                          <a:solidFill>
                            <a:schemeClr val="tx1"/>
                          </a:solidFill>
                          <a:effectLst/>
                          <a:latin typeface="+mn-lt"/>
                        </a:rPr>
                        <a:t>Adelaide</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chemeClr val="tx1"/>
                          </a:solidFill>
                          <a:effectLst/>
                          <a:latin typeface="+mn-lt"/>
                        </a:rPr>
                        <a:t>5.2%</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chemeClr val="tx1"/>
                          </a:solidFill>
                          <a:effectLst/>
                          <a:latin typeface="+mn-lt"/>
                        </a:rPr>
                        <a:t>6.7%</a:t>
                      </a:r>
                    </a:p>
                  </a:txBody>
                  <a:tcPr marL="38064" marR="38064" marT="0" marB="0" anchor="ctr">
                    <a:lnL>
                      <a:noFill/>
                    </a:lnL>
                    <a:lnR>
                      <a:noFill/>
                    </a:lnR>
                    <a:lnT>
                      <a:noFill/>
                    </a:lnT>
                    <a:lnB>
                      <a:noFill/>
                    </a:lnB>
                    <a:solidFill>
                      <a:srgbClr val="FFFFFF"/>
                    </a:solidFill>
                  </a:tcPr>
                </a:tc>
                <a:tc>
                  <a:txBody>
                    <a:bodyPr/>
                    <a:lstStyle/>
                    <a:p>
                      <a:pPr marL="0" marR="0" lvl="0" indent="0" algn="ctr" defTabSz="779252" rtl="0" eaLnBrk="1" fontAlgn="ctr" latinLnBrk="0" hangingPunct="1">
                        <a:lnSpc>
                          <a:spcPct val="100000"/>
                        </a:lnSpc>
                        <a:spcBef>
                          <a:spcPts val="0"/>
                        </a:spcBef>
                        <a:spcAft>
                          <a:spcPts val="0"/>
                        </a:spcAft>
                        <a:buClrTx/>
                        <a:buSzTx/>
                        <a:buFontTx/>
                        <a:buNone/>
                        <a:tabLst/>
                        <a:defRPr/>
                      </a:pPr>
                      <a:r>
                        <a:rPr lang="en-AU" sz="1200" b="0" i="0" u="none" strike="noStrike" dirty="0">
                          <a:solidFill>
                            <a:schemeClr val="tx1"/>
                          </a:solidFill>
                          <a:effectLst/>
                          <a:latin typeface="+mn-lt"/>
                        </a:rPr>
                        <a:t>Slight Underperformed</a:t>
                      </a:r>
                    </a:p>
                  </a:txBody>
                  <a:tcPr marL="38064" marR="38064"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317418">
                <a:tc>
                  <a:txBody>
                    <a:bodyPr/>
                    <a:lstStyle/>
                    <a:p>
                      <a:pPr algn="l" fontAlgn="ctr"/>
                      <a:r>
                        <a:rPr lang="en-AU" sz="1200" b="0" i="0" u="none" strike="noStrike" dirty="0">
                          <a:solidFill>
                            <a:schemeClr val="tx1"/>
                          </a:solidFill>
                          <a:effectLst/>
                          <a:latin typeface="+mn-lt"/>
                        </a:rPr>
                        <a:t>Brisbane</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4.4%</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3.0%</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Outperformed</a:t>
                      </a:r>
                    </a:p>
                  </a:txBody>
                  <a:tcPr marL="38064" marR="38064" marT="0" marB="0" anchor="ctr">
                    <a:lnL>
                      <a:noFill/>
                    </a:lnL>
                    <a:lnR>
                      <a:noFill/>
                    </a:lnR>
                    <a:lnT>
                      <a:noFill/>
                    </a:lnT>
                    <a:lnB>
                      <a:noFill/>
                    </a:lnB>
                    <a:solidFill>
                      <a:srgbClr val="D6DBDE"/>
                    </a:solidFill>
                  </a:tcPr>
                </a:tc>
                <a:extLst>
                  <a:ext uri="{0D108BD9-81ED-4DB2-BD59-A6C34878D82A}">
                    <a16:rowId xmlns:a16="http://schemas.microsoft.com/office/drawing/2014/main" val="10003"/>
                  </a:ext>
                </a:extLst>
              </a:tr>
              <a:tr h="317418">
                <a:tc>
                  <a:txBody>
                    <a:bodyPr/>
                    <a:lstStyle/>
                    <a:p>
                      <a:pPr algn="l" fontAlgn="ctr"/>
                      <a:r>
                        <a:rPr lang="en-AU" sz="1200" b="0" i="0" u="none" strike="noStrike" dirty="0">
                          <a:solidFill>
                            <a:schemeClr val="tx1"/>
                          </a:solidFill>
                          <a:effectLst/>
                          <a:latin typeface="+mn-lt"/>
                        </a:rPr>
                        <a:t>Cairns</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chemeClr val="tx1"/>
                          </a:solidFill>
                          <a:effectLst/>
                          <a:latin typeface="+mn-lt"/>
                        </a:rPr>
                        <a:t>6.1%</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chemeClr val="tx1"/>
                          </a:solidFill>
                          <a:effectLst/>
                          <a:latin typeface="+mn-lt"/>
                        </a:rPr>
                        <a:t>10.2%</a:t>
                      </a:r>
                    </a:p>
                  </a:txBody>
                  <a:tcPr marL="38064" marR="38064" marT="0" marB="0" anchor="ctr">
                    <a:lnL>
                      <a:noFill/>
                    </a:lnL>
                    <a:lnR>
                      <a:noFill/>
                    </a:lnR>
                    <a:lnT>
                      <a:noFill/>
                    </a:lnT>
                    <a:lnB>
                      <a:noFill/>
                    </a:lnB>
                    <a:solidFill>
                      <a:srgbClr val="FFFFFF"/>
                    </a:solidFill>
                  </a:tcPr>
                </a:tc>
                <a:tc>
                  <a:txBody>
                    <a:bodyPr/>
                    <a:lstStyle/>
                    <a:p>
                      <a:pPr marL="0" marR="0" lvl="0" indent="0" algn="ctr" defTabSz="779252" rtl="0" eaLnBrk="1" fontAlgn="ctr" latinLnBrk="0" hangingPunct="1">
                        <a:lnSpc>
                          <a:spcPct val="100000"/>
                        </a:lnSpc>
                        <a:spcBef>
                          <a:spcPts val="0"/>
                        </a:spcBef>
                        <a:spcAft>
                          <a:spcPts val="0"/>
                        </a:spcAft>
                        <a:buClrTx/>
                        <a:buSzTx/>
                        <a:buFontTx/>
                        <a:buNone/>
                        <a:tabLst/>
                        <a:defRPr/>
                      </a:pPr>
                      <a:r>
                        <a:rPr lang="en-AU" sz="1200" b="0" i="0" u="none" strike="noStrike" dirty="0">
                          <a:solidFill>
                            <a:schemeClr val="tx1"/>
                          </a:solidFill>
                          <a:effectLst/>
                          <a:latin typeface="+mn-lt"/>
                        </a:rPr>
                        <a:t>Underperformed</a:t>
                      </a:r>
                    </a:p>
                  </a:txBody>
                  <a:tcPr marL="38064" marR="38064"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317418">
                <a:tc>
                  <a:txBody>
                    <a:bodyPr/>
                    <a:lstStyle/>
                    <a:p>
                      <a:pPr algn="l" fontAlgn="ctr"/>
                      <a:r>
                        <a:rPr lang="en-AU" sz="1200" b="0" i="0" u="none" strike="noStrike" dirty="0">
                          <a:solidFill>
                            <a:schemeClr val="tx1"/>
                          </a:solidFill>
                          <a:effectLst/>
                          <a:latin typeface="+mn-lt"/>
                        </a:rPr>
                        <a:t>Canberra</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4.0%</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3.6%</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Inline</a:t>
                      </a:r>
                    </a:p>
                  </a:txBody>
                  <a:tcPr marL="38064" marR="38064" marT="0" marB="0" anchor="ctr">
                    <a:lnL>
                      <a:noFill/>
                    </a:lnL>
                    <a:lnR>
                      <a:noFill/>
                    </a:lnR>
                    <a:lnT>
                      <a:noFill/>
                    </a:lnT>
                    <a:lnB>
                      <a:noFill/>
                    </a:lnB>
                    <a:solidFill>
                      <a:srgbClr val="D6DBDE"/>
                    </a:solidFill>
                  </a:tcPr>
                </a:tc>
                <a:extLst>
                  <a:ext uri="{0D108BD9-81ED-4DB2-BD59-A6C34878D82A}">
                    <a16:rowId xmlns:a16="http://schemas.microsoft.com/office/drawing/2014/main" val="10005"/>
                  </a:ext>
                </a:extLst>
              </a:tr>
              <a:tr h="317418">
                <a:tc>
                  <a:txBody>
                    <a:bodyPr/>
                    <a:lstStyle/>
                    <a:p>
                      <a:pPr algn="l" fontAlgn="ctr"/>
                      <a:r>
                        <a:rPr lang="en-AU" sz="1200" b="0" i="0" u="none" strike="noStrike" dirty="0">
                          <a:solidFill>
                            <a:schemeClr val="tx1"/>
                          </a:solidFill>
                          <a:effectLst/>
                          <a:latin typeface="+mn-lt"/>
                        </a:rPr>
                        <a:t>Darwin</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chemeClr val="tx1"/>
                          </a:solidFill>
                          <a:effectLst/>
                          <a:latin typeface="+mn-lt"/>
                        </a:rPr>
                        <a:t>8.2%</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chemeClr val="tx1"/>
                          </a:solidFill>
                          <a:effectLst/>
                          <a:latin typeface="+mn-lt"/>
                        </a:rPr>
                        <a:t>6.6%</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chemeClr val="tx1"/>
                          </a:solidFill>
                          <a:effectLst/>
                          <a:latin typeface="+mn-lt"/>
                        </a:rPr>
                        <a:t>Outperformed</a:t>
                      </a:r>
                    </a:p>
                  </a:txBody>
                  <a:tcPr marL="38064" marR="38064"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317418">
                <a:tc>
                  <a:txBody>
                    <a:bodyPr/>
                    <a:lstStyle/>
                    <a:p>
                      <a:pPr algn="l" fontAlgn="ctr"/>
                      <a:r>
                        <a:rPr lang="en-AU" sz="1200" b="0" i="0" u="none" strike="noStrike" dirty="0">
                          <a:solidFill>
                            <a:schemeClr val="tx1"/>
                          </a:solidFill>
                          <a:effectLst/>
                          <a:latin typeface="+mn-lt"/>
                        </a:rPr>
                        <a:t>Gold Coast</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7.1%</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10.0%</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Underperformed</a:t>
                      </a:r>
                    </a:p>
                  </a:txBody>
                  <a:tcPr marL="38064" marR="38064" marT="0" marB="0" anchor="ctr">
                    <a:lnL>
                      <a:noFill/>
                    </a:lnL>
                    <a:lnR>
                      <a:noFill/>
                    </a:lnR>
                    <a:lnT>
                      <a:noFill/>
                    </a:lnT>
                    <a:lnB>
                      <a:noFill/>
                    </a:lnB>
                    <a:solidFill>
                      <a:srgbClr val="D6DBDE"/>
                    </a:solidFill>
                  </a:tcPr>
                </a:tc>
                <a:extLst>
                  <a:ext uri="{0D108BD9-81ED-4DB2-BD59-A6C34878D82A}">
                    <a16:rowId xmlns:a16="http://schemas.microsoft.com/office/drawing/2014/main" val="10007"/>
                  </a:ext>
                </a:extLst>
              </a:tr>
              <a:tr h="317418">
                <a:tc>
                  <a:txBody>
                    <a:bodyPr/>
                    <a:lstStyle/>
                    <a:p>
                      <a:pPr algn="l" fontAlgn="ctr"/>
                      <a:r>
                        <a:rPr lang="en-AU" sz="1200" b="0" i="0" u="none" strike="noStrike" dirty="0">
                          <a:solidFill>
                            <a:schemeClr val="tx1"/>
                          </a:solidFill>
                          <a:effectLst/>
                          <a:latin typeface="+mn-lt"/>
                        </a:rPr>
                        <a:t>Hobart</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rgbClr val="FF0000"/>
                          </a:solidFill>
                          <a:effectLst/>
                          <a:latin typeface="+mn-lt"/>
                        </a:rPr>
                        <a:t>-2.9%</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rgbClr val="FF0000"/>
                          </a:solidFill>
                          <a:effectLst/>
                          <a:latin typeface="+mn-lt"/>
                        </a:rPr>
                        <a:t>-5.7%</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chemeClr val="tx1"/>
                          </a:solidFill>
                          <a:effectLst/>
                          <a:latin typeface="+mn-lt"/>
                        </a:rPr>
                        <a:t>Outperformed</a:t>
                      </a:r>
                    </a:p>
                  </a:txBody>
                  <a:tcPr marL="38064" marR="38064"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317418">
                <a:tc>
                  <a:txBody>
                    <a:bodyPr/>
                    <a:lstStyle/>
                    <a:p>
                      <a:pPr algn="l" fontAlgn="ctr"/>
                      <a:r>
                        <a:rPr lang="en-AU" sz="1200" b="0" i="0" u="none" strike="noStrike" dirty="0">
                          <a:solidFill>
                            <a:schemeClr val="tx1"/>
                          </a:solidFill>
                          <a:effectLst/>
                          <a:latin typeface="+mn-lt"/>
                        </a:rPr>
                        <a:t>Melbourne</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rgbClr val="FF0000"/>
                          </a:solidFill>
                          <a:effectLst/>
                          <a:latin typeface="+mn-lt"/>
                        </a:rPr>
                        <a:t>-1.0%</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rgbClr val="FF0000"/>
                          </a:solidFill>
                          <a:effectLst/>
                          <a:latin typeface="+mn-lt"/>
                        </a:rPr>
                        <a:t>-0.6%</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Inline</a:t>
                      </a:r>
                    </a:p>
                  </a:txBody>
                  <a:tcPr marL="38064" marR="38064" marT="0" marB="0" anchor="ctr">
                    <a:lnL>
                      <a:noFill/>
                    </a:lnL>
                    <a:lnR>
                      <a:noFill/>
                    </a:lnR>
                    <a:lnT>
                      <a:noFill/>
                    </a:lnT>
                    <a:lnB>
                      <a:noFill/>
                    </a:lnB>
                    <a:solidFill>
                      <a:srgbClr val="D6DBDE"/>
                    </a:solidFill>
                  </a:tcPr>
                </a:tc>
                <a:extLst>
                  <a:ext uri="{0D108BD9-81ED-4DB2-BD59-A6C34878D82A}">
                    <a16:rowId xmlns:a16="http://schemas.microsoft.com/office/drawing/2014/main" val="10009"/>
                  </a:ext>
                </a:extLst>
              </a:tr>
              <a:tr h="317418">
                <a:tc>
                  <a:txBody>
                    <a:bodyPr/>
                    <a:lstStyle/>
                    <a:p>
                      <a:pPr algn="l" fontAlgn="ctr"/>
                      <a:r>
                        <a:rPr lang="en-AU" sz="1200" b="0" i="0" u="none" strike="noStrike" dirty="0">
                          <a:solidFill>
                            <a:schemeClr val="tx1"/>
                          </a:solidFill>
                          <a:effectLst/>
                          <a:latin typeface="+mn-lt"/>
                        </a:rPr>
                        <a:t>Perth</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rgbClr val="FF0000"/>
                          </a:solidFill>
                          <a:effectLst/>
                          <a:latin typeface="+mn-lt"/>
                        </a:rPr>
                        <a:t>-5.5%</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rgbClr val="FF0000"/>
                          </a:solidFill>
                          <a:effectLst/>
                          <a:latin typeface="+mn-lt"/>
                        </a:rPr>
                        <a:t>-6.3%</a:t>
                      </a:r>
                    </a:p>
                  </a:txBody>
                  <a:tcPr marL="38064" marR="38064" marT="0" marB="0" anchor="ctr">
                    <a:lnL>
                      <a:noFill/>
                    </a:lnL>
                    <a:lnR>
                      <a:noFill/>
                    </a:lnR>
                    <a:lnT>
                      <a:noFill/>
                    </a:lnT>
                    <a:lnB>
                      <a:noFill/>
                    </a:lnB>
                    <a:solidFill>
                      <a:srgbClr val="FFFFFF"/>
                    </a:solidFill>
                  </a:tcPr>
                </a:tc>
                <a:tc>
                  <a:txBody>
                    <a:bodyPr/>
                    <a:lstStyle/>
                    <a:p>
                      <a:pPr algn="ctr" fontAlgn="ctr"/>
                      <a:r>
                        <a:rPr lang="en-AU" sz="1200" b="0" i="0" u="none" strike="noStrike" dirty="0">
                          <a:solidFill>
                            <a:schemeClr val="tx1"/>
                          </a:solidFill>
                          <a:effectLst/>
                          <a:latin typeface="+mn-lt"/>
                        </a:rPr>
                        <a:t>Inline</a:t>
                      </a:r>
                    </a:p>
                  </a:txBody>
                  <a:tcPr marL="38064" marR="38064" marT="0" marB="0" anchor="ctr">
                    <a:lnL>
                      <a:noFill/>
                    </a:lnL>
                    <a:lnR>
                      <a:noFill/>
                    </a:lnR>
                    <a:lnT>
                      <a:noFill/>
                    </a:lnT>
                    <a:lnB>
                      <a:noFill/>
                    </a:lnB>
                    <a:solidFill>
                      <a:srgbClr val="FFFFFF"/>
                    </a:solidFill>
                  </a:tcPr>
                </a:tc>
                <a:extLst>
                  <a:ext uri="{0D108BD9-81ED-4DB2-BD59-A6C34878D82A}">
                    <a16:rowId xmlns:a16="http://schemas.microsoft.com/office/drawing/2014/main" val="10010"/>
                  </a:ext>
                </a:extLst>
              </a:tr>
              <a:tr h="317418">
                <a:tc>
                  <a:txBody>
                    <a:bodyPr/>
                    <a:lstStyle/>
                    <a:p>
                      <a:pPr algn="l" fontAlgn="ctr"/>
                      <a:r>
                        <a:rPr lang="en-AU" sz="1200" b="0" i="0" u="none" strike="noStrike" dirty="0">
                          <a:solidFill>
                            <a:schemeClr val="tx1"/>
                          </a:solidFill>
                          <a:effectLst/>
                          <a:latin typeface="+mn-lt"/>
                        </a:rPr>
                        <a:t>Sydney</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3.3%</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5.7%</a:t>
                      </a:r>
                    </a:p>
                  </a:txBody>
                  <a:tcPr marL="38064" marR="38064" marT="0" marB="0" anchor="ctr">
                    <a:lnL>
                      <a:noFill/>
                    </a:lnL>
                    <a:lnR>
                      <a:noFill/>
                    </a:lnR>
                    <a:lnT>
                      <a:noFill/>
                    </a:lnT>
                    <a:lnB>
                      <a:noFill/>
                    </a:lnB>
                    <a:solidFill>
                      <a:srgbClr val="D6DBDE"/>
                    </a:solidFill>
                  </a:tcPr>
                </a:tc>
                <a:tc>
                  <a:txBody>
                    <a:bodyPr/>
                    <a:lstStyle/>
                    <a:p>
                      <a:pPr algn="ctr" fontAlgn="ctr"/>
                      <a:r>
                        <a:rPr lang="en-AU" sz="1200" b="0" i="0" u="none" strike="noStrike" dirty="0">
                          <a:solidFill>
                            <a:schemeClr val="tx1"/>
                          </a:solidFill>
                          <a:effectLst/>
                          <a:latin typeface="+mn-lt"/>
                        </a:rPr>
                        <a:t>Underperformed</a:t>
                      </a:r>
                    </a:p>
                  </a:txBody>
                  <a:tcPr marL="38064" marR="38064" marT="0" marB="0" anchor="ctr">
                    <a:lnL>
                      <a:noFill/>
                    </a:lnL>
                    <a:lnR>
                      <a:noFill/>
                    </a:lnR>
                    <a:lnT>
                      <a:noFill/>
                    </a:lnT>
                    <a:lnB>
                      <a:noFill/>
                    </a:lnB>
                    <a:solidFill>
                      <a:srgbClr val="D6DBDE"/>
                    </a:solidFill>
                  </a:tcPr>
                </a:tc>
                <a:extLst>
                  <a:ext uri="{0D108BD9-81ED-4DB2-BD59-A6C34878D82A}">
                    <a16:rowId xmlns:a16="http://schemas.microsoft.com/office/drawing/2014/main" val="10011"/>
                  </a:ext>
                </a:extLst>
              </a:tr>
              <a:tr h="317418">
                <a:tc>
                  <a:txBody>
                    <a:bodyPr/>
                    <a:lstStyle/>
                    <a:p>
                      <a:pPr algn="l" fontAlgn="ctr"/>
                      <a:r>
                        <a:rPr lang="en-AU" sz="1200" b="1" i="0" u="none" strike="noStrike" dirty="0">
                          <a:solidFill>
                            <a:schemeClr val="tx1"/>
                          </a:solidFill>
                          <a:effectLst/>
                          <a:latin typeface="+mn-lt"/>
                        </a:rPr>
                        <a:t>Australia </a:t>
                      </a:r>
                    </a:p>
                  </a:txBody>
                  <a:tcPr marL="38064" marR="38064" marT="0" marB="0" anchor="ctr">
                    <a:lnL>
                      <a:noFill/>
                    </a:lnL>
                    <a:lnR>
                      <a:noFill/>
                    </a:lnR>
                    <a:lnT>
                      <a:noFill/>
                    </a:lnT>
                    <a:lnB>
                      <a:noFill/>
                    </a:lnB>
                    <a:solidFill>
                      <a:srgbClr val="C0C7CC"/>
                    </a:solidFill>
                  </a:tcPr>
                </a:tc>
                <a:tc>
                  <a:txBody>
                    <a:bodyPr/>
                    <a:lstStyle/>
                    <a:p>
                      <a:pPr algn="ctr" fontAlgn="ctr"/>
                      <a:r>
                        <a:rPr lang="en-AU" sz="1200" b="1" i="0" u="none" strike="noStrike" dirty="0">
                          <a:solidFill>
                            <a:schemeClr val="tx1"/>
                          </a:solidFill>
                          <a:effectLst/>
                          <a:latin typeface="+mn-lt"/>
                        </a:rPr>
                        <a:t>2.8%</a:t>
                      </a:r>
                    </a:p>
                  </a:txBody>
                  <a:tcPr marL="38064" marR="38064" marT="0" marB="0" anchor="ctr">
                    <a:lnL>
                      <a:noFill/>
                    </a:lnL>
                    <a:lnR>
                      <a:noFill/>
                    </a:lnR>
                    <a:lnT>
                      <a:noFill/>
                    </a:lnT>
                    <a:lnB>
                      <a:noFill/>
                    </a:lnB>
                    <a:solidFill>
                      <a:srgbClr val="C0C7CC"/>
                    </a:solidFill>
                  </a:tcPr>
                </a:tc>
                <a:tc>
                  <a:txBody>
                    <a:bodyPr/>
                    <a:lstStyle/>
                    <a:p>
                      <a:pPr algn="ctr" fontAlgn="ctr"/>
                      <a:r>
                        <a:rPr lang="en-AU" sz="1200" b="1" i="0" u="none" strike="noStrike" dirty="0">
                          <a:solidFill>
                            <a:schemeClr val="tx1"/>
                          </a:solidFill>
                          <a:effectLst/>
                          <a:latin typeface="+mn-lt"/>
                        </a:rPr>
                        <a:t>3.8%</a:t>
                      </a:r>
                    </a:p>
                  </a:txBody>
                  <a:tcPr marL="38064" marR="38064" marT="0" marB="0" anchor="ctr">
                    <a:lnL>
                      <a:noFill/>
                    </a:lnL>
                    <a:lnR>
                      <a:noFill/>
                    </a:lnR>
                    <a:lnT>
                      <a:noFill/>
                    </a:lnT>
                    <a:lnB>
                      <a:noFill/>
                    </a:lnB>
                    <a:solidFill>
                      <a:srgbClr val="C0C7CC"/>
                    </a:solidFill>
                  </a:tcPr>
                </a:tc>
                <a:tc>
                  <a:txBody>
                    <a:bodyPr/>
                    <a:lstStyle/>
                    <a:p>
                      <a:pPr algn="ctr" fontAlgn="ctr"/>
                      <a:r>
                        <a:rPr lang="en-AU" sz="1200" b="0" i="0" u="none" strike="noStrike" dirty="0">
                          <a:solidFill>
                            <a:schemeClr val="tx1"/>
                          </a:solidFill>
                          <a:effectLst/>
                          <a:latin typeface="+mn-lt"/>
                        </a:rPr>
                        <a:t>Underperformed</a:t>
                      </a:r>
                      <a:endParaRPr lang="en-AU" sz="1200" b="1" i="0" u="none" strike="noStrike" dirty="0">
                        <a:solidFill>
                          <a:schemeClr val="tx1"/>
                        </a:solidFill>
                        <a:effectLst/>
                        <a:latin typeface="+mn-lt"/>
                      </a:endParaRPr>
                    </a:p>
                  </a:txBody>
                  <a:tcPr marL="38064" marR="38064" marT="0" marB="0" anchor="ctr">
                    <a:lnL>
                      <a:noFill/>
                    </a:lnL>
                    <a:lnR>
                      <a:noFill/>
                    </a:lnR>
                    <a:lnT>
                      <a:noFill/>
                    </a:lnT>
                    <a:lnB>
                      <a:noFill/>
                    </a:lnB>
                    <a:solidFill>
                      <a:srgbClr val="C0C7CC"/>
                    </a:solidFill>
                  </a:tcPr>
                </a:tc>
                <a:extLst>
                  <a:ext uri="{0D108BD9-81ED-4DB2-BD59-A6C34878D82A}">
                    <a16:rowId xmlns:a16="http://schemas.microsoft.com/office/drawing/2014/main" val="10012"/>
                  </a:ext>
                </a:extLst>
              </a:tr>
            </a:tbl>
          </a:graphicData>
        </a:graphic>
      </p:graphicFrame>
      <p:sp>
        <p:nvSpPr>
          <p:cNvPr id="2" name="TextBox 1">
            <a:extLst>
              <a:ext uri="{FF2B5EF4-FFF2-40B4-BE49-F238E27FC236}">
                <a16:creationId xmlns:a16="http://schemas.microsoft.com/office/drawing/2014/main" id="{9D9E461C-DBD3-41EB-8272-CBEDCA5571E1}"/>
              </a:ext>
            </a:extLst>
          </p:cNvPr>
          <p:cNvSpPr txBox="1"/>
          <p:nvPr/>
        </p:nvSpPr>
        <p:spPr>
          <a:xfrm>
            <a:off x="7107729" y="4768185"/>
            <a:ext cx="1866217" cy="200055"/>
          </a:xfrm>
          <a:prstGeom prst="rect">
            <a:avLst/>
          </a:prstGeom>
          <a:noFill/>
        </p:spPr>
        <p:txBody>
          <a:bodyPr wrap="square" rtlCol="0">
            <a:spAutoFit/>
          </a:bodyPr>
          <a:lstStyle/>
          <a:p>
            <a:r>
              <a:rPr lang="en-AU" sz="700" i="1" dirty="0"/>
              <a:t>Source: Dransfield Hotel Futures 2018</a:t>
            </a:r>
          </a:p>
        </p:txBody>
      </p:sp>
      <p:sp>
        <p:nvSpPr>
          <p:cNvPr id="14" name="Rectangle 13">
            <a:extLst>
              <a:ext uri="{FF2B5EF4-FFF2-40B4-BE49-F238E27FC236}">
                <a16:creationId xmlns:a16="http://schemas.microsoft.com/office/drawing/2014/main" id="{52112CB6-BEE2-4322-827A-538E394F7FF5}"/>
              </a:ext>
            </a:extLst>
          </p:cNvPr>
          <p:cNvSpPr/>
          <p:nvPr/>
        </p:nvSpPr>
        <p:spPr>
          <a:xfrm>
            <a:off x="327487" y="4677333"/>
            <a:ext cx="167640" cy="290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2AC88C9-24A8-4E08-9FDC-CA58F8357EE2}"/>
              </a:ext>
            </a:extLst>
          </p:cNvPr>
          <p:cNvSpPr/>
          <p:nvPr/>
        </p:nvSpPr>
        <p:spPr>
          <a:xfrm>
            <a:off x="7276926" y="4685795"/>
            <a:ext cx="1630853" cy="290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itle 5">
            <a:extLst>
              <a:ext uri="{FF2B5EF4-FFF2-40B4-BE49-F238E27FC236}">
                <a16:creationId xmlns:a16="http://schemas.microsoft.com/office/drawing/2014/main" id="{B723C0D4-6FCE-4F0D-B288-22C37AEFCFD6}"/>
              </a:ext>
            </a:extLst>
          </p:cNvPr>
          <p:cNvSpPr txBox="1">
            <a:spLocks/>
          </p:cNvSpPr>
          <p:nvPr/>
        </p:nvSpPr>
        <p:spPr bwMode="auto">
          <a:xfrm>
            <a:off x="390524" y="333375"/>
            <a:ext cx="228316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500" kern="1200">
                <a:solidFill>
                  <a:schemeClr val="tx1"/>
                </a:solidFill>
                <a:latin typeface="Gotham" panose="02000603030000020004" pitchFamily="2" charset="0"/>
                <a:ea typeface="+mj-ea"/>
                <a:cs typeface="+mj-cs"/>
              </a:defRPr>
            </a:lvl1pPr>
            <a:lvl2pPr algn="l" rtl="0" eaLnBrk="0" fontAlgn="base" hangingPunct="0">
              <a:spcBef>
                <a:spcPct val="0"/>
              </a:spcBef>
              <a:spcAft>
                <a:spcPct val="0"/>
              </a:spcAft>
              <a:defRPr sz="2000">
                <a:solidFill>
                  <a:schemeClr val="tx1"/>
                </a:solidFill>
                <a:latin typeface="Gotham" pitchFamily="2" charset="0"/>
              </a:defRPr>
            </a:lvl2pPr>
            <a:lvl3pPr algn="l" rtl="0" eaLnBrk="0" fontAlgn="base" hangingPunct="0">
              <a:spcBef>
                <a:spcPct val="0"/>
              </a:spcBef>
              <a:spcAft>
                <a:spcPct val="0"/>
              </a:spcAft>
              <a:defRPr sz="2000">
                <a:solidFill>
                  <a:schemeClr val="tx1"/>
                </a:solidFill>
                <a:latin typeface="Gotham" pitchFamily="2" charset="0"/>
              </a:defRPr>
            </a:lvl3pPr>
            <a:lvl4pPr algn="l" rtl="0" eaLnBrk="0" fontAlgn="base" hangingPunct="0">
              <a:spcBef>
                <a:spcPct val="0"/>
              </a:spcBef>
              <a:spcAft>
                <a:spcPct val="0"/>
              </a:spcAft>
              <a:defRPr sz="2000">
                <a:solidFill>
                  <a:schemeClr val="tx1"/>
                </a:solidFill>
                <a:latin typeface="Gotham" pitchFamily="2" charset="0"/>
              </a:defRPr>
            </a:lvl4pPr>
            <a:lvl5pPr algn="l" rtl="0" eaLnBrk="0" fontAlgn="base" hangingPunct="0">
              <a:spcBef>
                <a:spcPct val="0"/>
              </a:spcBef>
              <a:spcAft>
                <a:spcPct val="0"/>
              </a:spcAft>
              <a:defRPr sz="2000">
                <a:solidFill>
                  <a:schemeClr val="tx1"/>
                </a:solidFill>
                <a:latin typeface="Gotham" pitchFamily="2" charset="0"/>
              </a:defRPr>
            </a:lvl5pPr>
            <a:lvl6pPr marL="389626" algn="l" rtl="0" fontAlgn="base">
              <a:spcBef>
                <a:spcPct val="0"/>
              </a:spcBef>
              <a:spcAft>
                <a:spcPct val="0"/>
              </a:spcAft>
              <a:defRPr sz="2000">
                <a:solidFill>
                  <a:schemeClr val="tx1"/>
                </a:solidFill>
                <a:latin typeface="Gotham" pitchFamily="2" charset="0"/>
              </a:defRPr>
            </a:lvl6pPr>
            <a:lvl7pPr marL="779252" algn="l" rtl="0" fontAlgn="base">
              <a:spcBef>
                <a:spcPct val="0"/>
              </a:spcBef>
              <a:spcAft>
                <a:spcPct val="0"/>
              </a:spcAft>
              <a:defRPr sz="2000">
                <a:solidFill>
                  <a:schemeClr val="tx1"/>
                </a:solidFill>
                <a:latin typeface="Gotham" pitchFamily="2" charset="0"/>
              </a:defRPr>
            </a:lvl7pPr>
            <a:lvl8pPr marL="1168878" algn="l" rtl="0" fontAlgn="base">
              <a:spcBef>
                <a:spcPct val="0"/>
              </a:spcBef>
              <a:spcAft>
                <a:spcPct val="0"/>
              </a:spcAft>
              <a:defRPr sz="2000">
                <a:solidFill>
                  <a:schemeClr val="tx1"/>
                </a:solidFill>
                <a:latin typeface="Gotham" pitchFamily="2" charset="0"/>
              </a:defRPr>
            </a:lvl8pPr>
            <a:lvl9pPr marL="1558503" algn="l" rtl="0" fontAlgn="base">
              <a:spcBef>
                <a:spcPct val="0"/>
              </a:spcBef>
              <a:spcAft>
                <a:spcPct val="0"/>
              </a:spcAft>
              <a:defRPr sz="2000">
                <a:solidFill>
                  <a:schemeClr val="tx1"/>
                </a:solidFill>
                <a:latin typeface="Gotham" pitchFamily="2" charset="0"/>
              </a:defRPr>
            </a:lvl9pPr>
          </a:lstStyle>
          <a:p>
            <a:pPr algn="l" eaLnBrk="1" fontAlgn="auto" hangingPunct="1">
              <a:lnSpc>
                <a:spcPct val="70000"/>
              </a:lnSpc>
              <a:spcAft>
                <a:spcPts val="0"/>
              </a:spcAft>
              <a:defRPr/>
            </a:pPr>
            <a:r>
              <a:rPr lang="en-AU" sz="4800" dirty="0">
                <a:solidFill>
                  <a:schemeClr val="accent1"/>
                </a:solidFill>
                <a:latin typeface="+mj-lt"/>
              </a:rPr>
              <a:t>FY2019 YTD </a:t>
            </a:r>
            <a:r>
              <a:rPr lang="en-AU" sz="4800" dirty="0">
                <a:solidFill>
                  <a:schemeClr val="accent2"/>
                </a:solidFill>
                <a:latin typeface="+mj-lt"/>
              </a:rPr>
              <a:t>December</a:t>
            </a:r>
            <a:endParaRPr lang="en-AU" sz="4400" dirty="0">
              <a:solidFill>
                <a:schemeClr val="accent2"/>
              </a:solidFill>
              <a:latin typeface="+mj-lt"/>
            </a:endParaRPr>
          </a:p>
        </p:txBody>
      </p:sp>
      <p:sp>
        <p:nvSpPr>
          <p:cNvPr id="7" name="Rectangle: Rounded Corners 6">
            <a:extLst>
              <a:ext uri="{FF2B5EF4-FFF2-40B4-BE49-F238E27FC236}">
                <a16:creationId xmlns:a16="http://schemas.microsoft.com/office/drawing/2014/main" id="{7E418544-A572-4165-BD2A-EFDEA7508493}"/>
              </a:ext>
            </a:extLst>
          </p:cNvPr>
          <p:cNvSpPr/>
          <p:nvPr/>
        </p:nvSpPr>
        <p:spPr>
          <a:xfrm rot="19692758">
            <a:off x="4175125" y="239713"/>
            <a:ext cx="538163" cy="1714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 name="Rectangle 2">
            <a:extLst>
              <a:ext uri="{FF2B5EF4-FFF2-40B4-BE49-F238E27FC236}">
                <a16:creationId xmlns:a16="http://schemas.microsoft.com/office/drawing/2014/main" id="{565B3993-6A75-4483-88E5-EF905D0ADF59}"/>
              </a:ext>
            </a:extLst>
          </p:cNvPr>
          <p:cNvSpPr/>
          <p:nvPr/>
        </p:nvSpPr>
        <p:spPr>
          <a:xfrm>
            <a:off x="2541588" y="179388"/>
            <a:ext cx="3611562" cy="327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7" name="Rectangle 26">
            <a:extLst>
              <a:ext uri="{FF2B5EF4-FFF2-40B4-BE49-F238E27FC236}">
                <a16:creationId xmlns:a16="http://schemas.microsoft.com/office/drawing/2014/main" id="{6B340565-2548-41FF-94D0-DCFD06FE0E5F}"/>
              </a:ext>
            </a:extLst>
          </p:cNvPr>
          <p:cNvSpPr/>
          <p:nvPr/>
        </p:nvSpPr>
        <p:spPr>
          <a:xfrm>
            <a:off x="2374900" y="3743325"/>
            <a:ext cx="2989263"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3" name="Rectangle 32">
            <a:extLst>
              <a:ext uri="{FF2B5EF4-FFF2-40B4-BE49-F238E27FC236}">
                <a16:creationId xmlns:a16="http://schemas.microsoft.com/office/drawing/2014/main" id="{593EB09D-0990-4B69-98F7-8773C3B47B50}"/>
              </a:ext>
            </a:extLst>
          </p:cNvPr>
          <p:cNvSpPr/>
          <p:nvPr/>
        </p:nvSpPr>
        <p:spPr>
          <a:xfrm>
            <a:off x="6562725" y="520700"/>
            <a:ext cx="1279525" cy="77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52" name="Rectangle 51">
            <a:extLst>
              <a:ext uri="{FF2B5EF4-FFF2-40B4-BE49-F238E27FC236}">
                <a16:creationId xmlns:a16="http://schemas.microsoft.com/office/drawing/2014/main" id="{87D36EBB-7A58-4C54-A2C0-D9C8E396DDFE}"/>
              </a:ext>
            </a:extLst>
          </p:cNvPr>
          <p:cNvSpPr/>
          <p:nvPr/>
        </p:nvSpPr>
        <p:spPr>
          <a:xfrm rot="20256589">
            <a:off x="5089525" y="403225"/>
            <a:ext cx="438150" cy="13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6" name="Rectangle 35">
            <a:extLst>
              <a:ext uri="{FF2B5EF4-FFF2-40B4-BE49-F238E27FC236}">
                <a16:creationId xmlns:a16="http://schemas.microsoft.com/office/drawing/2014/main" id="{90EB07B3-32B2-444C-9657-F9D3D556A0FC}"/>
              </a:ext>
            </a:extLst>
          </p:cNvPr>
          <p:cNvSpPr/>
          <p:nvPr/>
        </p:nvSpPr>
        <p:spPr>
          <a:xfrm>
            <a:off x="2573735" y="273050"/>
            <a:ext cx="6295491" cy="46112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graphicFrame>
        <p:nvGraphicFramePr>
          <p:cNvPr id="16" name="Table 15">
            <a:extLst>
              <a:ext uri="{FF2B5EF4-FFF2-40B4-BE49-F238E27FC236}">
                <a16:creationId xmlns:a16="http://schemas.microsoft.com/office/drawing/2014/main" id="{BB2C01C6-995E-4F00-854B-107814929078}"/>
              </a:ext>
            </a:extLst>
          </p:cNvPr>
          <p:cNvGraphicFramePr>
            <a:graphicFrameLocks noGrp="1"/>
          </p:cNvGraphicFramePr>
          <p:nvPr>
            <p:extLst>
              <p:ext uri="{D42A27DB-BD31-4B8C-83A1-F6EECF244321}">
                <p14:modId xmlns:p14="http://schemas.microsoft.com/office/powerpoint/2010/main" val="3713132749"/>
              </p:ext>
            </p:extLst>
          </p:nvPr>
        </p:nvGraphicFramePr>
        <p:xfrm>
          <a:off x="2648652" y="325438"/>
          <a:ext cx="6140922" cy="4499251"/>
        </p:xfrm>
        <a:graphic>
          <a:graphicData uri="http://schemas.openxmlformats.org/drawingml/2006/table">
            <a:tbl>
              <a:tblPr/>
              <a:tblGrid>
                <a:gridCol w="1507219">
                  <a:extLst>
                    <a:ext uri="{9D8B030D-6E8A-4147-A177-3AD203B41FA5}">
                      <a16:colId xmlns:a16="http://schemas.microsoft.com/office/drawing/2014/main" val="20000"/>
                    </a:ext>
                  </a:extLst>
                </a:gridCol>
                <a:gridCol w="1516986">
                  <a:extLst>
                    <a:ext uri="{9D8B030D-6E8A-4147-A177-3AD203B41FA5}">
                      <a16:colId xmlns:a16="http://schemas.microsoft.com/office/drawing/2014/main" val="20001"/>
                    </a:ext>
                  </a:extLst>
                </a:gridCol>
                <a:gridCol w="1443435">
                  <a:extLst>
                    <a:ext uri="{9D8B030D-6E8A-4147-A177-3AD203B41FA5}">
                      <a16:colId xmlns:a16="http://schemas.microsoft.com/office/drawing/2014/main" val="20002"/>
                    </a:ext>
                  </a:extLst>
                </a:gridCol>
                <a:gridCol w="1673282">
                  <a:extLst>
                    <a:ext uri="{9D8B030D-6E8A-4147-A177-3AD203B41FA5}">
                      <a16:colId xmlns:a16="http://schemas.microsoft.com/office/drawing/2014/main" val="3192782681"/>
                    </a:ext>
                  </a:extLst>
                </a:gridCol>
              </a:tblGrid>
              <a:tr h="326033">
                <a:tc gridSpan="4">
                  <a:txBody>
                    <a:bodyPr/>
                    <a:lstStyle/>
                    <a:p>
                      <a:pPr algn="ctr" fontAlgn="ctr"/>
                      <a:r>
                        <a:rPr lang="en-AU" sz="1100" b="1" i="0" u="none" strike="noStrike" dirty="0">
                          <a:solidFill>
                            <a:schemeClr val="bg1"/>
                          </a:solidFill>
                          <a:effectLst/>
                          <a:latin typeface="+mn-lt"/>
                        </a:rPr>
                        <a:t>Major City Actual Average RevPAR Growth</a:t>
                      </a:r>
                    </a:p>
                  </a:txBody>
                  <a:tcPr marL="37414" marR="37414" marT="0" marB="0" anchor="ctr">
                    <a:lnL>
                      <a:noFill/>
                    </a:lnL>
                    <a:lnR>
                      <a:noFill/>
                    </a:lnR>
                    <a:lnT>
                      <a:noFill/>
                    </a:lnT>
                    <a:lnB>
                      <a:noFill/>
                    </a:lnB>
                    <a:solidFill>
                      <a:srgbClr val="757E84"/>
                    </a:solidFill>
                  </a:tcPr>
                </a:tc>
                <a:tc hMerge="1">
                  <a:txBody>
                    <a:bodyPr/>
                    <a:lstStyle/>
                    <a:p>
                      <a:pPr algn="ctr" fontAlgn="ctr"/>
                      <a:endParaRPr lang="en-AU" sz="1100" b="1" i="0" u="none" strike="noStrike" dirty="0">
                        <a:solidFill>
                          <a:schemeClr val="bg1"/>
                        </a:solidFill>
                        <a:effectLst/>
                        <a:latin typeface="+mn-lt"/>
                      </a:endParaRPr>
                    </a:p>
                  </a:txBody>
                  <a:tcPr marL="36005" marR="36005" marT="0" marB="0" anchor="ctr">
                    <a:lnL>
                      <a:noFill/>
                    </a:lnL>
                    <a:lnR>
                      <a:noFill/>
                    </a:lnR>
                    <a:lnT>
                      <a:noFill/>
                    </a:lnT>
                    <a:lnB>
                      <a:noFill/>
                    </a:lnB>
                    <a:solidFill>
                      <a:srgbClr val="757E84"/>
                    </a:solidFill>
                  </a:tcPr>
                </a:tc>
                <a:tc hMerge="1">
                  <a:txBody>
                    <a:bodyPr/>
                    <a:lstStyle/>
                    <a:p>
                      <a:endParaRPr lang="en-AU"/>
                    </a:p>
                  </a:txBody>
                  <a:tcPr/>
                </a:tc>
                <a:tc hMerge="1">
                  <a:txBody>
                    <a:bodyPr/>
                    <a:lstStyle/>
                    <a:p>
                      <a:pPr algn="ctr" fontAlgn="ctr"/>
                      <a:endParaRPr lang="en-AU" sz="1100" b="1" i="0" u="none" strike="noStrike" dirty="0">
                        <a:solidFill>
                          <a:schemeClr val="bg1"/>
                        </a:solidFill>
                        <a:effectLst/>
                        <a:latin typeface="+mn-lt"/>
                      </a:endParaRPr>
                    </a:p>
                  </a:txBody>
                  <a:tcPr marL="36005" marR="36005" marT="0" marB="0" anchor="ctr">
                    <a:lnL>
                      <a:noFill/>
                    </a:lnL>
                    <a:lnR>
                      <a:noFill/>
                    </a:lnR>
                    <a:lnT>
                      <a:noFill/>
                    </a:lnT>
                    <a:lnB>
                      <a:noFill/>
                    </a:lnB>
                    <a:solidFill>
                      <a:srgbClr val="757E84"/>
                    </a:solidFill>
                  </a:tcPr>
                </a:tc>
                <a:extLst>
                  <a:ext uri="{0D108BD9-81ED-4DB2-BD59-A6C34878D82A}">
                    <a16:rowId xmlns:a16="http://schemas.microsoft.com/office/drawing/2014/main" val="10000"/>
                  </a:ext>
                </a:extLst>
              </a:tr>
              <a:tr h="586855">
                <a:tc>
                  <a:txBody>
                    <a:bodyPr/>
                    <a:lstStyle/>
                    <a:p>
                      <a:pPr algn="l" fontAlgn="ctr"/>
                      <a:r>
                        <a:rPr lang="en-AU" sz="1100" b="1" i="0" u="none" strike="noStrike" dirty="0">
                          <a:solidFill>
                            <a:srgbClr val="000000"/>
                          </a:solidFill>
                          <a:effectLst/>
                          <a:latin typeface="+mn-lt"/>
                        </a:rPr>
                        <a:t> Location</a:t>
                      </a:r>
                    </a:p>
                  </a:txBody>
                  <a:tcPr marL="37414" marR="37414" marT="0" marB="0" anchor="ctr">
                    <a:lnL w="6350" cap="flat" cmpd="sng" algn="ctr">
                      <a:solidFill>
                        <a:srgbClr val="C0C7CC"/>
                      </a:solidFill>
                      <a:prstDash val="solid"/>
                      <a:round/>
                      <a:headEnd type="none" w="med" len="med"/>
                      <a:tailEnd type="none" w="med" len="med"/>
                    </a:lnL>
                    <a:lnR>
                      <a:noFill/>
                    </a:lnR>
                    <a:lnT>
                      <a:noFill/>
                    </a:lnT>
                    <a:lnB>
                      <a:noFill/>
                    </a:lnB>
                    <a:solidFill>
                      <a:srgbClr val="C0C7CC"/>
                    </a:solidFill>
                  </a:tcPr>
                </a:tc>
                <a:tc>
                  <a:txBody>
                    <a:bodyPr/>
                    <a:lstStyle/>
                    <a:p>
                      <a:pPr algn="ctr" fontAlgn="ctr"/>
                      <a:r>
                        <a:rPr lang="en-AU" sz="1100" b="1" i="0" u="none" strike="noStrike" dirty="0">
                          <a:solidFill>
                            <a:srgbClr val="000000"/>
                          </a:solidFill>
                          <a:effectLst/>
                          <a:latin typeface="+mn-lt"/>
                        </a:rPr>
                        <a:t>YTD </a:t>
                      </a:r>
                    </a:p>
                    <a:p>
                      <a:pPr algn="ctr" fontAlgn="ctr"/>
                      <a:r>
                        <a:rPr lang="en-AU" sz="1100" b="1" i="0" u="none" strike="noStrike" dirty="0">
                          <a:solidFill>
                            <a:srgbClr val="000000"/>
                          </a:solidFill>
                          <a:effectLst/>
                          <a:latin typeface="+mn-lt"/>
                        </a:rPr>
                        <a:t>FY2019</a:t>
                      </a:r>
                    </a:p>
                  </a:txBody>
                  <a:tcPr marL="37414" marR="37414" marT="0" marB="0" anchor="ctr">
                    <a:lnL>
                      <a:noFill/>
                    </a:lnL>
                    <a:lnR>
                      <a:noFill/>
                    </a:lnR>
                    <a:lnT>
                      <a:noFill/>
                    </a:lnT>
                    <a:lnB>
                      <a:noFill/>
                    </a:lnB>
                    <a:solidFill>
                      <a:srgbClr val="C0C7CC"/>
                    </a:solidFill>
                  </a:tcPr>
                </a:tc>
                <a:tc>
                  <a:txBody>
                    <a:bodyPr/>
                    <a:lstStyle/>
                    <a:p>
                      <a:pPr algn="ctr" fontAlgn="ctr"/>
                      <a:r>
                        <a:rPr lang="en-AU" sz="1100" b="1" i="0" u="none" strike="noStrike" dirty="0">
                          <a:solidFill>
                            <a:srgbClr val="000000"/>
                          </a:solidFill>
                          <a:effectLst/>
                          <a:latin typeface="+mn-lt"/>
                        </a:rPr>
                        <a:t>HF Forecast</a:t>
                      </a:r>
                    </a:p>
                    <a:p>
                      <a:pPr algn="ctr" fontAlgn="ctr"/>
                      <a:r>
                        <a:rPr lang="en-AU" sz="1100" b="1" i="0" u="none" strike="noStrike" dirty="0">
                          <a:solidFill>
                            <a:srgbClr val="000000"/>
                          </a:solidFill>
                          <a:effectLst/>
                          <a:latin typeface="+mn-lt"/>
                        </a:rPr>
                        <a:t>FY2019</a:t>
                      </a:r>
                    </a:p>
                  </a:txBody>
                  <a:tcPr marL="37414" marR="37414" marT="0" marB="0" anchor="ctr">
                    <a:lnL>
                      <a:noFill/>
                    </a:lnL>
                    <a:lnR>
                      <a:noFill/>
                    </a:lnR>
                    <a:lnT>
                      <a:noFill/>
                    </a:lnT>
                    <a:lnB>
                      <a:noFill/>
                    </a:lnB>
                    <a:solidFill>
                      <a:srgbClr val="C0C7CC"/>
                    </a:solidFill>
                  </a:tcPr>
                </a:tc>
                <a:tc>
                  <a:txBody>
                    <a:bodyPr/>
                    <a:lstStyle/>
                    <a:p>
                      <a:pPr algn="ctr" fontAlgn="ctr"/>
                      <a:r>
                        <a:rPr lang="en-AU" sz="1100" b="1" i="0" u="none" strike="noStrike" dirty="0">
                          <a:solidFill>
                            <a:srgbClr val="000000"/>
                          </a:solidFill>
                          <a:effectLst/>
                          <a:latin typeface="+mn-lt"/>
                        </a:rPr>
                        <a:t>Variance</a:t>
                      </a:r>
                    </a:p>
                  </a:txBody>
                  <a:tcPr marL="37414" marR="37414" marT="0" marB="0" anchor="ctr">
                    <a:lnL>
                      <a:noFill/>
                    </a:lnL>
                    <a:lnR>
                      <a:noFill/>
                    </a:lnR>
                    <a:lnT>
                      <a:noFill/>
                    </a:lnT>
                    <a:lnB>
                      <a:noFill/>
                    </a:lnB>
                    <a:solidFill>
                      <a:srgbClr val="C0C7CC"/>
                    </a:solidFill>
                  </a:tcPr>
                </a:tc>
                <a:extLst>
                  <a:ext uri="{0D108BD9-81ED-4DB2-BD59-A6C34878D82A}">
                    <a16:rowId xmlns:a16="http://schemas.microsoft.com/office/drawing/2014/main" val="10001"/>
                  </a:ext>
                </a:extLst>
              </a:tr>
              <a:tr h="326033">
                <a:tc>
                  <a:txBody>
                    <a:bodyPr/>
                    <a:lstStyle/>
                    <a:p>
                      <a:pPr algn="l" fontAlgn="ctr"/>
                      <a:r>
                        <a:rPr lang="en-AU" sz="1100" b="0" i="0" u="none" strike="noStrike" dirty="0">
                          <a:solidFill>
                            <a:schemeClr val="tx1"/>
                          </a:solidFill>
                          <a:effectLst/>
                          <a:latin typeface="+mn-lt"/>
                        </a:rPr>
                        <a:t>Adelaide</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-2.5%</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2.4%</a:t>
                      </a:r>
                    </a:p>
                  </a:txBody>
                  <a:tcPr marL="37414" marR="37414" marT="0" marB="0" anchor="ctr">
                    <a:lnL>
                      <a:noFill/>
                    </a:lnL>
                    <a:lnR>
                      <a:noFill/>
                    </a:lnR>
                    <a:lnT>
                      <a:noFill/>
                    </a:lnT>
                    <a:lnB>
                      <a:noFill/>
                    </a:lnB>
                    <a:solidFill>
                      <a:srgbClr val="FFFFFF"/>
                    </a:solidFill>
                  </a:tcPr>
                </a:tc>
                <a:tc>
                  <a:txBody>
                    <a:bodyPr/>
                    <a:lstStyle/>
                    <a:p>
                      <a:pPr marL="0" marR="0" lvl="0" indent="0" algn="ctr" defTabSz="779252" rtl="0" eaLnBrk="1" fontAlgn="ctr" latinLnBrk="0" hangingPunct="1">
                        <a:lnSpc>
                          <a:spcPct val="100000"/>
                        </a:lnSpc>
                        <a:spcBef>
                          <a:spcPts val="0"/>
                        </a:spcBef>
                        <a:spcAft>
                          <a:spcPts val="0"/>
                        </a:spcAft>
                        <a:buClrTx/>
                        <a:buSzTx/>
                        <a:buFontTx/>
                        <a:buNone/>
                        <a:tabLst/>
                        <a:defRPr/>
                      </a:pPr>
                      <a:r>
                        <a:rPr lang="en-AU" sz="1100" b="0" i="0" u="none" strike="noStrike" dirty="0">
                          <a:solidFill>
                            <a:schemeClr val="tx1"/>
                          </a:solidFill>
                          <a:effectLst/>
                          <a:latin typeface="+mn-lt"/>
                        </a:rPr>
                        <a:t>Underperforming</a:t>
                      </a:r>
                    </a:p>
                  </a:txBody>
                  <a:tcPr marL="37414" marR="37414"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326033">
                <a:tc>
                  <a:txBody>
                    <a:bodyPr/>
                    <a:lstStyle/>
                    <a:p>
                      <a:pPr algn="l" fontAlgn="ctr"/>
                      <a:r>
                        <a:rPr lang="en-AU" sz="1100" b="0" i="0" u="none" strike="noStrike" dirty="0">
                          <a:solidFill>
                            <a:schemeClr val="tx1"/>
                          </a:solidFill>
                          <a:effectLst/>
                          <a:latin typeface="+mn-lt"/>
                        </a:rPr>
                        <a:t>Brisbane</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rgbClr val="FF0000"/>
                          </a:solidFill>
                          <a:effectLst/>
                          <a:latin typeface="+mn-lt"/>
                        </a:rPr>
                        <a:t>-6.0%</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rgbClr val="FF0000"/>
                          </a:solidFill>
                          <a:effectLst/>
                          <a:latin typeface="+mn-lt"/>
                        </a:rPr>
                        <a:t>-2.7%</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Underperforming</a:t>
                      </a:r>
                    </a:p>
                  </a:txBody>
                  <a:tcPr marL="37414" marR="37414" marT="0" marB="0" anchor="ctr">
                    <a:lnL>
                      <a:noFill/>
                    </a:lnL>
                    <a:lnR>
                      <a:noFill/>
                    </a:lnR>
                    <a:lnT>
                      <a:noFill/>
                    </a:lnT>
                    <a:lnB>
                      <a:noFill/>
                    </a:lnB>
                    <a:solidFill>
                      <a:srgbClr val="D6DBDE"/>
                    </a:solidFill>
                  </a:tcPr>
                </a:tc>
                <a:extLst>
                  <a:ext uri="{0D108BD9-81ED-4DB2-BD59-A6C34878D82A}">
                    <a16:rowId xmlns:a16="http://schemas.microsoft.com/office/drawing/2014/main" val="10003"/>
                  </a:ext>
                </a:extLst>
              </a:tr>
              <a:tr h="326033">
                <a:tc>
                  <a:txBody>
                    <a:bodyPr/>
                    <a:lstStyle/>
                    <a:p>
                      <a:pPr algn="l" fontAlgn="ctr"/>
                      <a:r>
                        <a:rPr lang="en-AU" sz="1100" b="0" i="0" u="none" strike="noStrike" dirty="0">
                          <a:solidFill>
                            <a:schemeClr val="tx1"/>
                          </a:solidFill>
                          <a:effectLst/>
                          <a:latin typeface="+mn-lt"/>
                        </a:rPr>
                        <a:t>Cairns</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0.1%</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2.2%</a:t>
                      </a:r>
                    </a:p>
                  </a:txBody>
                  <a:tcPr marL="37414" marR="37414" marT="0" marB="0" anchor="ctr">
                    <a:lnL>
                      <a:noFill/>
                    </a:lnL>
                    <a:lnR>
                      <a:noFill/>
                    </a:lnR>
                    <a:lnT>
                      <a:noFill/>
                    </a:lnT>
                    <a:lnB>
                      <a:noFill/>
                    </a:lnB>
                    <a:solidFill>
                      <a:srgbClr val="FFFFFF"/>
                    </a:solidFill>
                  </a:tcPr>
                </a:tc>
                <a:tc>
                  <a:txBody>
                    <a:bodyPr/>
                    <a:lstStyle/>
                    <a:p>
                      <a:pPr marL="0" marR="0" lvl="0" indent="0" algn="ctr" defTabSz="779252" rtl="0" eaLnBrk="1" fontAlgn="ctr" latinLnBrk="0" hangingPunct="1">
                        <a:lnSpc>
                          <a:spcPct val="100000"/>
                        </a:lnSpc>
                        <a:spcBef>
                          <a:spcPts val="0"/>
                        </a:spcBef>
                        <a:spcAft>
                          <a:spcPts val="0"/>
                        </a:spcAft>
                        <a:buClrTx/>
                        <a:buSzTx/>
                        <a:buFontTx/>
                        <a:buNone/>
                        <a:tabLst/>
                        <a:defRPr/>
                      </a:pPr>
                      <a:r>
                        <a:rPr lang="en-AU" sz="1100" b="0" i="0" u="none" strike="noStrike" dirty="0">
                          <a:solidFill>
                            <a:schemeClr val="tx1"/>
                          </a:solidFill>
                          <a:effectLst/>
                          <a:latin typeface="+mn-lt"/>
                        </a:rPr>
                        <a:t>Underperforming</a:t>
                      </a:r>
                    </a:p>
                  </a:txBody>
                  <a:tcPr marL="37414" marR="37414"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326033">
                <a:tc>
                  <a:txBody>
                    <a:bodyPr/>
                    <a:lstStyle/>
                    <a:p>
                      <a:pPr algn="l" fontAlgn="ctr"/>
                      <a:r>
                        <a:rPr lang="en-AU" sz="1100" b="0" i="0" u="none" strike="noStrike" dirty="0">
                          <a:solidFill>
                            <a:schemeClr val="tx1"/>
                          </a:solidFill>
                          <a:effectLst/>
                          <a:latin typeface="+mn-lt"/>
                        </a:rPr>
                        <a:t>Canberra</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6.4%</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4.4%</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Outperforming</a:t>
                      </a:r>
                    </a:p>
                  </a:txBody>
                  <a:tcPr marL="37414" marR="37414" marT="0" marB="0" anchor="ctr">
                    <a:lnL>
                      <a:noFill/>
                    </a:lnL>
                    <a:lnR>
                      <a:noFill/>
                    </a:lnR>
                    <a:lnT>
                      <a:noFill/>
                    </a:lnT>
                    <a:lnB>
                      <a:noFill/>
                    </a:lnB>
                    <a:solidFill>
                      <a:srgbClr val="D6DBDE"/>
                    </a:solidFill>
                  </a:tcPr>
                </a:tc>
                <a:extLst>
                  <a:ext uri="{0D108BD9-81ED-4DB2-BD59-A6C34878D82A}">
                    <a16:rowId xmlns:a16="http://schemas.microsoft.com/office/drawing/2014/main" val="10005"/>
                  </a:ext>
                </a:extLst>
              </a:tr>
              <a:tr h="326033">
                <a:tc>
                  <a:txBody>
                    <a:bodyPr/>
                    <a:lstStyle/>
                    <a:p>
                      <a:pPr algn="l" fontAlgn="ctr"/>
                      <a:r>
                        <a:rPr lang="en-AU" sz="1100" b="0" i="0" u="none" strike="noStrike" dirty="0">
                          <a:solidFill>
                            <a:schemeClr val="tx1"/>
                          </a:solidFill>
                          <a:effectLst/>
                          <a:latin typeface="+mn-lt"/>
                        </a:rPr>
                        <a:t>Darwin</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-14.4%</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5.3%</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Underperforming</a:t>
                      </a:r>
                    </a:p>
                  </a:txBody>
                  <a:tcPr marL="37414" marR="37414"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326033">
                <a:tc>
                  <a:txBody>
                    <a:bodyPr/>
                    <a:lstStyle/>
                    <a:p>
                      <a:pPr algn="l" fontAlgn="ctr"/>
                      <a:r>
                        <a:rPr lang="en-AU" sz="1100" b="0" i="0" u="none" strike="noStrike" dirty="0">
                          <a:solidFill>
                            <a:schemeClr val="tx1"/>
                          </a:solidFill>
                          <a:effectLst/>
                          <a:latin typeface="+mn-lt"/>
                        </a:rPr>
                        <a:t>Gold Coast</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5.4%</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rgbClr val="FF0000"/>
                          </a:solidFill>
                          <a:effectLst/>
                          <a:latin typeface="+mn-lt"/>
                        </a:rPr>
                        <a:t>-1.5%</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Outperforming</a:t>
                      </a:r>
                    </a:p>
                  </a:txBody>
                  <a:tcPr marL="37414" marR="37414" marT="0" marB="0" anchor="ctr">
                    <a:lnL>
                      <a:noFill/>
                    </a:lnL>
                    <a:lnR>
                      <a:noFill/>
                    </a:lnR>
                    <a:lnT>
                      <a:noFill/>
                    </a:lnT>
                    <a:lnB>
                      <a:noFill/>
                    </a:lnB>
                    <a:solidFill>
                      <a:srgbClr val="D6DBDE"/>
                    </a:solidFill>
                  </a:tcPr>
                </a:tc>
                <a:extLst>
                  <a:ext uri="{0D108BD9-81ED-4DB2-BD59-A6C34878D82A}">
                    <a16:rowId xmlns:a16="http://schemas.microsoft.com/office/drawing/2014/main" val="10007"/>
                  </a:ext>
                </a:extLst>
              </a:tr>
              <a:tr h="326033">
                <a:tc>
                  <a:txBody>
                    <a:bodyPr/>
                    <a:lstStyle/>
                    <a:p>
                      <a:pPr algn="l" fontAlgn="ctr"/>
                      <a:r>
                        <a:rPr lang="en-AU" sz="1100" b="0" i="0" u="none" strike="noStrike" dirty="0">
                          <a:solidFill>
                            <a:schemeClr val="tx1"/>
                          </a:solidFill>
                          <a:effectLst/>
                          <a:latin typeface="+mn-lt"/>
                        </a:rPr>
                        <a:t>Hobart</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8.5%</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3.0%</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Outperforming</a:t>
                      </a:r>
                    </a:p>
                  </a:txBody>
                  <a:tcPr marL="37414" marR="37414"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326033">
                <a:tc>
                  <a:txBody>
                    <a:bodyPr/>
                    <a:lstStyle/>
                    <a:p>
                      <a:pPr algn="l" fontAlgn="ctr"/>
                      <a:r>
                        <a:rPr lang="en-AU" sz="1100" b="0" i="0" u="none" strike="noStrike" dirty="0">
                          <a:solidFill>
                            <a:schemeClr val="tx1"/>
                          </a:solidFill>
                          <a:effectLst/>
                          <a:latin typeface="+mn-lt"/>
                        </a:rPr>
                        <a:t>Melbourne</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rgbClr val="FF0000"/>
                          </a:solidFill>
                          <a:effectLst/>
                          <a:latin typeface="+mn-lt"/>
                        </a:rPr>
                        <a:t>-0.1%</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3.0%</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Underperforming</a:t>
                      </a:r>
                    </a:p>
                  </a:txBody>
                  <a:tcPr marL="37414" marR="37414" marT="0" marB="0" anchor="ctr">
                    <a:lnL>
                      <a:noFill/>
                    </a:lnL>
                    <a:lnR>
                      <a:noFill/>
                    </a:lnR>
                    <a:lnT>
                      <a:noFill/>
                    </a:lnT>
                    <a:lnB>
                      <a:noFill/>
                    </a:lnB>
                    <a:solidFill>
                      <a:srgbClr val="D6DBDE"/>
                    </a:solidFill>
                  </a:tcPr>
                </a:tc>
                <a:extLst>
                  <a:ext uri="{0D108BD9-81ED-4DB2-BD59-A6C34878D82A}">
                    <a16:rowId xmlns:a16="http://schemas.microsoft.com/office/drawing/2014/main" val="10009"/>
                  </a:ext>
                </a:extLst>
              </a:tr>
              <a:tr h="326033">
                <a:tc>
                  <a:txBody>
                    <a:bodyPr/>
                    <a:lstStyle/>
                    <a:p>
                      <a:pPr algn="l" fontAlgn="ctr"/>
                      <a:r>
                        <a:rPr lang="en-AU" sz="1100" b="0" i="0" u="none" strike="noStrike" dirty="0">
                          <a:solidFill>
                            <a:schemeClr val="tx1"/>
                          </a:solidFill>
                          <a:effectLst/>
                          <a:latin typeface="+mn-lt"/>
                        </a:rPr>
                        <a:t>Perth</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-2.9%</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rgbClr val="FF0000"/>
                          </a:solidFill>
                          <a:effectLst/>
                          <a:latin typeface="+mn-lt"/>
                        </a:rPr>
                        <a:t>-2.4%</a:t>
                      </a:r>
                    </a:p>
                  </a:txBody>
                  <a:tcPr marL="37414" marR="37414" marT="0" marB="0" anchor="ctr">
                    <a:lnL>
                      <a:noFill/>
                    </a:lnL>
                    <a:lnR>
                      <a:noFill/>
                    </a:lnR>
                    <a:lnT>
                      <a:noFill/>
                    </a:lnT>
                    <a:lnB>
                      <a:noFill/>
                    </a:lnB>
                    <a:solidFill>
                      <a:srgbClr val="FFFFFF"/>
                    </a:solidFill>
                  </a:tcPr>
                </a:tc>
                <a:tc>
                  <a:txBody>
                    <a:bodyPr/>
                    <a:lstStyle/>
                    <a:p>
                      <a:pPr algn="ctr" fontAlgn="ctr"/>
                      <a:r>
                        <a:rPr lang="en-AU" sz="1100" b="0" i="0" u="none" strike="noStrike" dirty="0">
                          <a:solidFill>
                            <a:schemeClr val="tx1"/>
                          </a:solidFill>
                          <a:effectLst/>
                          <a:latin typeface="+mn-lt"/>
                        </a:rPr>
                        <a:t>Underperforming</a:t>
                      </a:r>
                    </a:p>
                  </a:txBody>
                  <a:tcPr marL="37414" marR="37414" marT="0" marB="0" anchor="ctr">
                    <a:lnL>
                      <a:noFill/>
                    </a:lnL>
                    <a:lnR>
                      <a:noFill/>
                    </a:lnR>
                    <a:lnT>
                      <a:noFill/>
                    </a:lnT>
                    <a:lnB>
                      <a:noFill/>
                    </a:lnB>
                    <a:solidFill>
                      <a:srgbClr val="FFFFFF"/>
                    </a:solidFill>
                  </a:tcPr>
                </a:tc>
                <a:extLst>
                  <a:ext uri="{0D108BD9-81ED-4DB2-BD59-A6C34878D82A}">
                    <a16:rowId xmlns:a16="http://schemas.microsoft.com/office/drawing/2014/main" val="10010"/>
                  </a:ext>
                </a:extLst>
              </a:tr>
              <a:tr h="326033">
                <a:tc>
                  <a:txBody>
                    <a:bodyPr/>
                    <a:lstStyle/>
                    <a:p>
                      <a:pPr algn="l" fontAlgn="ctr"/>
                      <a:r>
                        <a:rPr lang="en-AU" sz="1100" b="0" i="0" u="none" strike="noStrike" dirty="0">
                          <a:solidFill>
                            <a:schemeClr val="tx1"/>
                          </a:solidFill>
                          <a:effectLst/>
                          <a:latin typeface="+mn-lt"/>
                        </a:rPr>
                        <a:t>Sydney</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rgbClr val="FF0000"/>
                          </a:solidFill>
                          <a:effectLst/>
                          <a:latin typeface="+mn-lt"/>
                        </a:rPr>
                        <a:t>-2.6%</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6.8%</a:t>
                      </a:r>
                    </a:p>
                  </a:txBody>
                  <a:tcPr marL="37414" marR="37414" marT="0" marB="0" anchor="ctr">
                    <a:lnL>
                      <a:noFill/>
                    </a:lnL>
                    <a:lnR>
                      <a:noFill/>
                    </a:lnR>
                    <a:lnT>
                      <a:noFill/>
                    </a:lnT>
                    <a:lnB>
                      <a:noFill/>
                    </a:lnB>
                    <a:solidFill>
                      <a:srgbClr val="D6DBDE"/>
                    </a:solidFill>
                  </a:tcPr>
                </a:tc>
                <a:tc>
                  <a:txBody>
                    <a:bodyPr/>
                    <a:lstStyle/>
                    <a:p>
                      <a:pPr algn="ctr" fontAlgn="ctr"/>
                      <a:r>
                        <a:rPr lang="en-AU" sz="1100" b="0" i="0" u="none" strike="noStrike" dirty="0">
                          <a:solidFill>
                            <a:schemeClr val="tx1"/>
                          </a:solidFill>
                          <a:effectLst/>
                          <a:latin typeface="+mn-lt"/>
                        </a:rPr>
                        <a:t>Underperformed</a:t>
                      </a:r>
                    </a:p>
                  </a:txBody>
                  <a:tcPr marL="37414" marR="37414" marT="0" marB="0" anchor="ctr">
                    <a:lnL>
                      <a:noFill/>
                    </a:lnL>
                    <a:lnR>
                      <a:noFill/>
                    </a:lnR>
                    <a:lnT>
                      <a:noFill/>
                    </a:lnT>
                    <a:lnB>
                      <a:noFill/>
                    </a:lnB>
                    <a:solidFill>
                      <a:srgbClr val="D6DBDE"/>
                    </a:solidFill>
                  </a:tcPr>
                </a:tc>
                <a:extLst>
                  <a:ext uri="{0D108BD9-81ED-4DB2-BD59-A6C34878D82A}">
                    <a16:rowId xmlns:a16="http://schemas.microsoft.com/office/drawing/2014/main" val="10011"/>
                  </a:ext>
                </a:extLst>
              </a:tr>
              <a:tr h="326033">
                <a:tc>
                  <a:txBody>
                    <a:bodyPr/>
                    <a:lstStyle/>
                    <a:p>
                      <a:pPr algn="l" fontAlgn="ctr"/>
                      <a:r>
                        <a:rPr lang="en-AU" sz="1100" b="1" i="0" u="none" strike="noStrike" dirty="0">
                          <a:solidFill>
                            <a:schemeClr val="tx1"/>
                          </a:solidFill>
                          <a:effectLst/>
                          <a:latin typeface="+mn-lt"/>
                        </a:rPr>
                        <a:t>Australia</a:t>
                      </a:r>
                    </a:p>
                  </a:txBody>
                  <a:tcPr marL="37414" marR="37414" marT="0" marB="0" anchor="ctr">
                    <a:lnL>
                      <a:noFill/>
                    </a:lnL>
                    <a:lnR>
                      <a:noFill/>
                    </a:lnR>
                    <a:lnT>
                      <a:noFill/>
                    </a:lnT>
                    <a:lnB>
                      <a:noFill/>
                    </a:lnB>
                    <a:solidFill>
                      <a:srgbClr val="C0C7CC"/>
                    </a:solidFill>
                  </a:tcPr>
                </a:tc>
                <a:tc>
                  <a:txBody>
                    <a:bodyPr/>
                    <a:lstStyle/>
                    <a:p>
                      <a:pPr algn="ctr" fontAlgn="ctr"/>
                      <a:r>
                        <a:rPr lang="en-AU" sz="1100" b="1" i="0" u="none" strike="noStrike" dirty="0">
                          <a:solidFill>
                            <a:srgbClr val="FF0000"/>
                          </a:solidFill>
                          <a:effectLst/>
                          <a:latin typeface="+mn-lt"/>
                        </a:rPr>
                        <a:t>-0.8%</a:t>
                      </a:r>
                    </a:p>
                  </a:txBody>
                  <a:tcPr marL="37414" marR="37414" marT="0" marB="0" anchor="ctr">
                    <a:lnL>
                      <a:noFill/>
                    </a:lnL>
                    <a:lnR>
                      <a:noFill/>
                    </a:lnR>
                    <a:lnT>
                      <a:noFill/>
                    </a:lnT>
                    <a:lnB>
                      <a:noFill/>
                    </a:lnB>
                    <a:solidFill>
                      <a:srgbClr val="C0C7CC"/>
                    </a:solidFill>
                  </a:tcPr>
                </a:tc>
                <a:tc>
                  <a:txBody>
                    <a:bodyPr/>
                    <a:lstStyle/>
                    <a:p>
                      <a:pPr algn="ctr" fontAlgn="ctr"/>
                      <a:r>
                        <a:rPr lang="en-AU" sz="1100" b="1" i="0" u="none" strike="noStrike" dirty="0">
                          <a:solidFill>
                            <a:schemeClr val="tx1"/>
                          </a:solidFill>
                          <a:effectLst/>
                          <a:latin typeface="+mn-lt"/>
                        </a:rPr>
                        <a:t>2.8%</a:t>
                      </a:r>
                    </a:p>
                  </a:txBody>
                  <a:tcPr marL="37414" marR="37414" marT="0" marB="0" anchor="ctr">
                    <a:lnL>
                      <a:noFill/>
                    </a:lnL>
                    <a:lnR>
                      <a:noFill/>
                    </a:lnR>
                    <a:lnT>
                      <a:noFill/>
                    </a:lnT>
                    <a:lnB>
                      <a:noFill/>
                    </a:lnB>
                    <a:solidFill>
                      <a:srgbClr val="C0C7CC"/>
                    </a:solidFill>
                  </a:tcPr>
                </a:tc>
                <a:tc>
                  <a:txBody>
                    <a:bodyPr/>
                    <a:lstStyle/>
                    <a:p>
                      <a:pPr algn="ctr" fontAlgn="ctr"/>
                      <a:r>
                        <a:rPr lang="en-AU" sz="1100" b="0" i="0" u="none" strike="noStrike" dirty="0">
                          <a:solidFill>
                            <a:schemeClr val="tx1"/>
                          </a:solidFill>
                          <a:effectLst/>
                          <a:latin typeface="+mn-lt"/>
                        </a:rPr>
                        <a:t>Underperformed</a:t>
                      </a:r>
                      <a:endParaRPr lang="en-AU" sz="1100" b="1" i="0" u="none" strike="noStrike" dirty="0">
                        <a:solidFill>
                          <a:schemeClr val="tx1"/>
                        </a:solidFill>
                        <a:effectLst/>
                        <a:latin typeface="+mn-lt"/>
                      </a:endParaRPr>
                    </a:p>
                  </a:txBody>
                  <a:tcPr marL="37414" marR="37414" marT="0" marB="0" anchor="ctr">
                    <a:lnL>
                      <a:noFill/>
                    </a:lnL>
                    <a:lnR>
                      <a:noFill/>
                    </a:lnR>
                    <a:lnT>
                      <a:noFill/>
                    </a:lnT>
                    <a:lnB>
                      <a:noFill/>
                    </a:lnB>
                    <a:solidFill>
                      <a:srgbClr val="C0C7CC"/>
                    </a:solidFill>
                  </a:tcPr>
                </a:tc>
                <a:extLst>
                  <a:ext uri="{0D108BD9-81ED-4DB2-BD59-A6C34878D82A}">
                    <a16:rowId xmlns:a16="http://schemas.microsoft.com/office/drawing/2014/main" val="10012"/>
                  </a:ext>
                </a:extLst>
              </a:tr>
            </a:tbl>
          </a:graphicData>
        </a:graphic>
      </p:graphicFrame>
      <p:sp>
        <p:nvSpPr>
          <p:cNvPr id="13" name="TextBox 12">
            <a:extLst>
              <a:ext uri="{FF2B5EF4-FFF2-40B4-BE49-F238E27FC236}">
                <a16:creationId xmlns:a16="http://schemas.microsoft.com/office/drawing/2014/main" id="{E9D73B26-8259-4963-8096-070F14525885}"/>
              </a:ext>
            </a:extLst>
          </p:cNvPr>
          <p:cNvSpPr txBox="1"/>
          <p:nvPr/>
        </p:nvSpPr>
        <p:spPr>
          <a:xfrm>
            <a:off x="7041562" y="4876674"/>
            <a:ext cx="1866217" cy="200055"/>
          </a:xfrm>
          <a:prstGeom prst="rect">
            <a:avLst/>
          </a:prstGeom>
          <a:noFill/>
        </p:spPr>
        <p:txBody>
          <a:bodyPr wrap="none" rtlCol="0">
            <a:spAutoFit/>
          </a:bodyPr>
          <a:lstStyle/>
          <a:p>
            <a:r>
              <a:rPr lang="en-AU" sz="700" i="1" dirty="0"/>
              <a:t>Source: Dransfield Hotel Futures 2018</a:t>
            </a:r>
          </a:p>
        </p:txBody>
      </p:sp>
      <p:sp>
        <p:nvSpPr>
          <p:cNvPr id="14" name="Rectangle 13">
            <a:extLst>
              <a:ext uri="{FF2B5EF4-FFF2-40B4-BE49-F238E27FC236}">
                <a16:creationId xmlns:a16="http://schemas.microsoft.com/office/drawing/2014/main" id="{15E8461D-7784-4980-B0EA-22930C15BEE0}"/>
              </a:ext>
            </a:extLst>
          </p:cNvPr>
          <p:cNvSpPr/>
          <p:nvPr/>
        </p:nvSpPr>
        <p:spPr>
          <a:xfrm>
            <a:off x="327487" y="4677333"/>
            <a:ext cx="167640" cy="290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7305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DBDE"/>
            </a:gs>
            <a:gs pos="19000">
              <a:srgbClr val="D6DBDE"/>
            </a:gs>
            <a:gs pos="67999">
              <a:srgbClr val="7DA3E6"/>
            </a:gs>
            <a:gs pos="83000">
              <a:srgbClr val="7DA3E6"/>
            </a:gs>
            <a:gs pos="100000">
              <a:srgbClr val="A9C1EE"/>
            </a:gs>
          </a:gsLst>
          <a:lin ang="5400000" scaled="1"/>
        </a:gra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C20AF383-92BB-4AF4-AABC-C57E46CE4B48}"/>
              </a:ext>
            </a:extLst>
          </p:cNvPr>
          <p:cNvSpPr txBox="1">
            <a:spLocks/>
          </p:cNvSpPr>
          <p:nvPr/>
        </p:nvSpPr>
        <p:spPr bwMode="auto">
          <a:xfrm>
            <a:off x="588963" y="101600"/>
            <a:ext cx="82978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ctr" rtl="0" eaLnBrk="0" fontAlgn="base" hangingPunct="0">
              <a:spcBef>
                <a:spcPct val="0"/>
              </a:spcBef>
              <a:spcAft>
                <a:spcPct val="0"/>
              </a:spcAft>
              <a:defRPr sz="4500" kern="1200">
                <a:solidFill>
                  <a:schemeClr val="tx1"/>
                </a:solidFill>
                <a:latin typeface="Gotham" panose="02000603030000020004" pitchFamily="2" charset="0"/>
                <a:ea typeface="+mj-ea"/>
                <a:cs typeface="+mj-cs"/>
              </a:defRPr>
            </a:lvl1pPr>
            <a:lvl2pPr algn="l" rtl="0" eaLnBrk="0" fontAlgn="base" hangingPunct="0">
              <a:spcBef>
                <a:spcPct val="0"/>
              </a:spcBef>
              <a:spcAft>
                <a:spcPct val="0"/>
              </a:spcAft>
              <a:defRPr sz="2000">
                <a:solidFill>
                  <a:schemeClr val="tx1"/>
                </a:solidFill>
                <a:latin typeface="Gotham" pitchFamily="2" charset="0"/>
              </a:defRPr>
            </a:lvl2pPr>
            <a:lvl3pPr algn="l" rtl="0" eaLnBrk="0" fontAlgn="base" hangingPunct="0">
              <a:spcBef>
                <a:spcPct val="0"/>
              </a:spcBef>
              <a:spcAft>
                <a:spcPct val="0"/>
              </a:spcAft>
              <a:defRPr sz="2000">
                <a:solidFill>
                  <a:schemeClr val="tx1"/>
                </a:solidFill>
                <a:latin typeface="Gotham" pitchFamily="2" charset="0"/>
              </a:defRPr>
            </a:lvl3pPr>
            <a:lvl4pPr algn="l" rtl="0" eaLnBrk="0" fontAlgn="base" hangingPunct="0">
              <a:spcBef>
                <a:spcPct val="0"/>
              </a:spcBef>
              <a:spcAft>
                <a:spcPct val="0"/>
              </a:spcAft>
              <a:defRPr sz="2000">
                <a:solidFill>
                  <a:schemeClr val="tx1"/>
                </a:solidFill>
                <a:latin typeface="Gotham" pitchFamily="2" charset="0"/>
              </a:defRPr>
            </a:lvl4pPr>
            <a:lvl5pPr algn="l" rtl="0" eaLnBrk="0" fontAlgn="base" hangingPunct="0">
              <a:spcBef>
                <a:spcPct val="0"/>
              </a:spcBef>
              <a:spcAft>
                <a:spcPct val="0"/>
              </a:spcAft>
              <a:defRPr sz="2000">
                <a:solidFill>
                  <a:schemeClr val="tx1"/>
                </a:solidFill>
                <a:latin typeface="Gotham" pitchFamily="2" charset="0"/>
              </a:defRPr>
            </a:lvl5pPr>
            <a:lvl6pPr marL="389626" algn="l" rtl="0" fontAlgn="base">
              <a:spcBef>
                <a:spcPct val="0"/>
              </a:spcBef>
              <a:spcAft>
                <a:spcPct val="0"/>
              </a:spcAft>
              <a:defRPr sz="2000">
                <a:solidFill>
                  <a:schemeClr val="tx1"/>
                </a:solidFill>
                <a:latin typeface="Gotham" pitchFamily="2" charset="0"/>
              </a:defRPr>
            </a:lvl6pPr>
            <a:lvl7pPr marL="779252" algn="l" rtl="0" fontAlgn="base">
              <a:spcBef>
                <a:spcPct val="0"/>
              </a:spcBef>
              <a:spcAft>
                <a:spcPct val="0"/>
              </a:spcAft>
              <a:defRPr sz="2000">
                <a:solidFill>
                  <a:schemeClr val="tx1"/>
                </a:solidFill>
                <a:latin typeface="Gotham" pitchFamily="2" charset="0"/>
              </a:defRPr>
            </a:lvl7pPr>
            <a:lvl8pPr marL="1168878" algn="l" rtl="0" fontAlgn="base">
              <a:spcBef>
                <a:spcPct val="0"/>
              </a:spcBef>
              <a:spcAft>
                <a:spcPct val="0"/>
              </a:spcAft>
              <a:defRPr sz="2000">
                <a:solidFill>
                  <a:schemeClr val="tx1"/>
                </a:solidFill>
                <a:latin typeface="Gotham" pitchFamily="2" charset="0"/>
              </a:defRPr>
            </a:lvl8pPr>
            <a:lvl9pPr marL="1558503" algn="l" rtl="0" fontAlgn="base">
              <a:spcBef>
                <a:spcPct val="0"/>
              </a:spcBef>
              <a:spcAft>
                <a:spcPct val="0"/>
              </a:spcAft>
              <a:defRPr sz="2000">
                <a:solidFill>
                  <a:schemeClr val="tx1"/>
                </a:solidFill>
                <a:latin typeface="Gotham" pitchFamily="2" charset="0"/>
              </a:defRPr>
            </a:lvl9pPr>
          </a:lstStyle>
          <a:p>
            <a:pPr algn="l" eaLnBrk="1" fontAlgn="auto" hangingPunct="1">
              <a:spcAft>
                <a:spcPts val="0"/>
              </a:spcAft>
              <a:defRPr/>
            </a:pPr>
            <a:r>
              <a:rPr lang="en-AU" sz="4100" dirty="0">
                <a:solidFill>
                  <a:schemeClr val="accent1"/>
                </a:solidFill>
                <a:latin typeface="+mj-lt"/>
              </a:rPr>
              <a:t>Supply and Demand</a:t>
            </a:r>
            <a:r>
              <a:rPr lang="en-AU" sz="4100" dirty="0">
                <a:solidFill>
                  <a:schemeClr val="accent2"/>
                </a:solidFill>
                <a:latin typeface="+mj-lt"/>
              </a:rPr>
              <a:t> – Australia</a:t>
            </a:r>
          </a:p>
        </p:txBody>
      </p:sp>
      <p:sp>
        <p:nvSpPr>
          <p:cNvPr id="4" name="Rectangle 3">
            <a:extLst>
              <a:ext uri="{FF2B5EF4-FFF2-40B4-BE49-F238E27FC236}">
                <a16:creationId xmlns:a16="http://schemas.microsoft.com/office/drawing/2014/main" id="{44A1435B-173D-4BA6-92D6-A4D87B6857BC}"/>
              </a:ext>
            </a:extLst>
          </p:cNvPr>
          <p:cNvSpPr/>
          <p:nvPr/>
        </p:nvSpPr>
        <p:spPr>
          <a:xfrm>
            <a:off x="0" y="5056188"/>
            <a:ext cx="9144000" cy="87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graphicFrame>
        <p:nvGraphicFramePr>
          <p:cNvPr id="16" name="Chart 15">
            <a:extLst>
              <a:ext uri="{FF2B5EF4-FFF2-40B4-BE49-F238E27FC236}">
                <a16:creationId xmlns:a16="http://schemas.microsoft.com/office/drawing/2014/main" id="{9D145341-9570-4EFD-89FA-DFA06D51229F}"/>
              </a:ext>
            </a:extLst>
          </p:cNvPr>
          <p:cNvGraphicFramePr>
            <a:graphicFrameLocks/>
          </p:cNvGraphicFramePr>
          <p:nvPr>
            <p:extLst>
              <p:ext uri="{D42A27DB-BD31-4B8C-83A1-F6EECF244321}">
                <p14:modId xmlns:p14="http://schemas.microsoft.com/office/powerpoint/2010/main" val="3169841199"/>
              </p:ext>
            </p:extLst>
          </p:nvPr>
        </p:nvGraphicFramePr>
        <p:xfrm>
          <a:off x="391875" y="796926"/>
          <a:ext cx="8460000" cy="3636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5">
            <a:extLst>
              <a:ext uri="{FF2B5EF4-FFF2-40B4-BE49-F238E27FC236}">
                <a16:creationId xmlns:a16="http://schemas.microsoft.com/office/drawing/2014/main" id="{91537FCD-7C81-4A92-A670-8CB5CFC6262B}"/>
              </a:ext>
            </a:extLst>
          </p:cNvPr>
          <p:cNvSpPr txBox="1">
            <a:spLocks noChangeArrowheads="1"/>
          </p:cNvSpPr>
          <p:nvPr/>
        </p:nvSpPr>
        <p:spPr bwMode="auto">
          <a:xfrm>
            <a:off x="419280" y="783127"/>
            <a:ext cx="14139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panose="020B0604020202020204"/>
                <a:cs typeface="Arial" panose="020B0604020202020204" pitchFamily="34" charset="0"/>
              </a:defRPr>
            </a:lvl1pPr>
            <a:lvl2pPr marL="742950" indent="-285750">
              <a:defRPr>
                <a:solidFill>
                  <a:schemeClr val="tx1"/>
                </a:solidFill>
                <a:latin typeface="Gotham" panose="020B0604020202020204"/>
                <a:cs typeface="Arial" panose="020B0604020202020204" pitchFamily="34" charset="0"/>
              </a:defRPr>
            </a:lvl2pPr>
            <a:lvl3pPr marL="1143000" indent="-228600">
              <a:defRPr>
                <a:solidFill>
                  <a:schemeClr val="tx1"/>
                </a:solidFill>
                <a:latin typeface="Gotham" panose="020B0604020202020204"/>
                <a:cs typeface="Arial" panose="020B0604020202020204" pitchFamily="34" charset="0"/>
              </a:defRPr>
            </a:lvl3pPr>
            <a:lvl4pPr marL="1600200" indent="-228600">
              <a:defRPr>
                <a:solidFill>
                  <a:schemeClr val="tx1"/>
                </a:solidFill>
                <a:latin typeface="Gotham" panose="020B0604020202020204"/>
                <a:cs typeface="Arial" panose="020B0604020202020204" pitchFamily="34" charset="0"/>
              </a:defRPr>
            </a:lvl4pPr>
            <a:lvl5pPr marL="2057400" indent="-228600">
              <a:defRPr>
                <a:solidFill>
                  <a:schemeClr val="tx1"/>
                </a:solidFill>
                <a:latin typeface="Gotham" panose="020B0604020202020204"/>
                <a:cs typeface="Arial" panose="020B0604020202020204" pitchFamily="34" charset="0"/>
              </a:defRPr>
            </a:lvl5pPr>
            <a:lvl6pPr marL="2514600" indent="-228600" eaLnBrk="0" fontAlgn="base" hangingPunct="0">
              <a:spcBef>
                <a:spcPct val="0"/>
              </a:spcBef>
              <a:spcAft>
                <a:spcPct val="0"/>
              </a:spcAft>
              <a:defRPr>
                <a:solidFill>
                  <a:schemeClr val="tx1"/>
                </a:solidFill>
                <a:latin typeface="Gotham" panose="020B0604020202020204"/>
                <a:cs typeface="Arial" panose="020B0604020202020204" pitchFamily="34" charset="0"/>
              </a:defRPr>
            </a:lvl6pPr>
            <a:lvl7pPr marL="2971800" indent="-228600" eaLnBrk="0" fontAlgn="base" hangingPunct="0">
              <a:spcBef>
                <a:spcPct val="0"/>
              </a:spcBef>
              <a:spcAft>
                <a:spcPct val="0"/>
              </a:spcAft>
              <a:defRPr>
                <a:solidFill>
                  <a:schemeClr val="tx1"/>
                </a:solidFill>
                <a:latin typeface="Gotham" panose="020B0604020202020204"/>
                <a:cs typeface="Arial" panose="020B0604020202020204" pitchFamily="34" charset="0"/>
              </a:defRPr>
            </a:lvl7pPr>
            <a:lvl8pPr marL="3429000" indent="-228600" eaLnBrk="0" fontAlgn="base" hangingPunct="0">
              <a:spcBef>
                <a:spcPct val="0"/>
              </a:spcBef>
              <a:spcAft>
                <a:spcPct val="0"/>
              </a:spcAft>
              <a:defRPr>
                <a:solidFill>
                  <a:schemeClr val="tx1"/>
                </a:solidFill>
                <a:latin typeface="Gotham" panose="020B0604020202020204"/>
                <a:cs typeface="Arial" panose="020B0604020202020204" pitchFamily="34" charset="0"/>
              </a:defRPr>
            </a:lvl8pPr>
            <a:lvl9pPr marL="3886200" indent="-228600" eaLnBrk="0" fontAlgn="base" hangingPunct="0">
              <a:spcBef>
                <a:spcPct val="0"/>
              </a:spcBef>
              <a:spcAft>
                <a:spcPct val="0"/>
              </a:spcAft>
              <a:defRPr>
                <a:solidFill>
                  <a:schemeClr val="tx1"/>
                </a:solidFill>
                <a:latin typeface="Gotham" panose="020B0604020202020204"/>
                <a:cs typeface="Arial" panose="020B0604020202020204" pitchFamily="34" charset="0"/>
              </a:defRPr>
            </a:lvl9pPr>
          </a:lstStyle>
          <a:p>
            <a:r>
              <a:rPr lang="en-AU" altLang="en-US" sz="1333" b="1" dirty="0"/>
              <a:t>Rooms</a:t>
            </a:r>
          </a:p>
        </p:txBody>
      </p:sp>
      <p:sp>
        <p:nvSpPr>
          <p:cNvPr id="20" name="TextBox 19">
            <a:extLst>
              <a:ext uri="{FF2B5EF4-FFF2-40B4-BE49-F238E27FC236}">
                <a16:creationId xmlns:a16="http://schemas.microsoft.com/office/drawing/2014/main" id="{EAACD43E-38F7-467B-8B41-985FD06D65D1}"/>
              </a:ext>
            </a:extLst>
          </p:cNvPr>
          <p:cNvSpPr txBox="1"/>
          <p:nvPr/>
        </p:nvSpPr>
        <p:spPr>
          <a:xfrm>
            <a:off x="1279832" y="2325673"/>
            <a:ext cx="1413934" cy="338554"/>
          </a:xfrm>
          <a:prstGeom prst="rect">
            <a:avLst/>
          </a:prstGeom>
          <a:noFill/>
        </p:spPr>
        <p:txBody>
          <a:bodyPr wrap="square">
            <a:spAutoFit/>
          </a:bodyPr>
          <a:lstStyle/>
          <a:p>
            <a:pPr>
              <a:defRPr/>
            </a:pPr>
            <a:r>
              <a:rPr lang="en-AU" sz="1600" b="1" dirty="0">
                <a:solidFill>
                  <a:schemeClr val="tx2">
                    <a:lumMod val="75000"/>
                  </a:schemeClr>
                </a:solidFill>
              </a:rPr>
              <a:t>Occupancy</a:t>
            </a:r>
          </a:p>
        </p:txBody>
      </p:sp>
      <p:cxnSp>
        <p:nvCxnSpPr>
          <p:cNvPr id="21" name="Straight Arrow Connector 20">
            <a:extLst>
              <a:ext uri="{FF2B5EF4-FFF2-40B4-BE49-F238E27FC236}">
                <a16:creationId xmlns:a16="http://schemas.microsoft.com/office/drawing/2014/main" id="{E4ED3AD1-A17C-4FE4-ADF7-597DE1DD109F}"/>
              </a:ext>
            </a:extLst>
          </p:cNvPr>
          <p:cNvCxnSpPr>
            <a:cxnSpLocks/>
          </p:cNvCxnSpPr>
          <p:nvPr/>
        </p:nvCxnSpPr>
        <p:spPr>
          <a:xfrm flipV="1">
            <a:off x="1919183" y="2160295"/>
            <a:ext cx="0" cy="254555"/>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97D3075-0012-4006-8499-C9C0AF55959E}"/>
              </a:ext>
            </a:extLst>
          </p:cNvPr>
          <p:cNvSpPr txBox="1"/>
          <p:nvPr/>
        </p:nvSpPr>
        <p:spPr>
          <a:xfrm>
            <a:off x="7094903" y="4446725"/>
            <a:ext cx="1866217" cy="200055"/>
          </a:xfrm>
          <a:prstGeom prst="rect">
            <a:avLst/>
          </a:prstGeom>
          <a:noFill/>
        </p:spPr>
        <p:txBody>
          <a:bodyPr wrap="none" rtlCol="0">
            <a:spAutoFit/>
          </a:bodyPr>
          <a:lstStyle/>
          <a:p>
            <a:r>
              <a:rPr lang="en-AU" sz="700" i="1" dirty="0"/>
              <a:t>Source: Dransfield Hotel Futures 2018</a:t>
            </a:r>
          </a:p>
        </p:txBody>
      </p:sp>
      <p:sp>
        <p:nvSpPr>
          <p:cNvPr id="2" name="TextBox 1">
            <a:extLst>
              <a:ext uri="{FF2B5EF4-FFF2-40B4-BE49-F238E27FC236}">
                <a16:creationId xmlns:a16="http://schemas.microsoft.com/office/drawing/2014/main" id="{4B54E700-2F26-4A7E-8AAB-6BAFB1FD3C10}"/>
              </a:ext>
            </a:extLst>
          </p:cNvPr>
          <p:cNvSpPr txBox="1"/>
          <p:nvPr/>
        </p:nvSpPr>
        <p:spPr>
          <a:xfrm>
            <a:off x="1369051" y="821422"/>
            <a:ext cx="1514709" cy="523220"/>
          </a:xfrm>
          <a:prstGeom prst="rect">
            <a:avLst/>
          </a:prstGeom>
          <a:noFill/>
        </p:spPr>
        <p:txBody>
          <a:bodyPr wrap="none" rtlCol="0">
            <a:spAutoFit/>
          </a:bodyPr>
          <a:lstStyle/>
          <a:p>
            <a:pPr algn="ctr"/>
            <a:r>
              <a:rPr lang="en-AU" sz="1400" b="1" dirty="0">
                <a:solidFill>
                  <a:schemeClr val="tx2">
                    <a:lumMod val="75000"/>
                  </a:schemeClr>
                </a:solidFill>
              </a:rPr>
              <a:t>Supply Growth</a:t>
            </a:r>
          </a:p>
          <a:p>
            <a:pPr algn="ctr"/>
            <a:r>
              <a:rPr lang="en-AU" sz="1400" b="1" dirty="0">
                <a:solidFill>
                  <a:schemeClr val="tx2">
                    <a:lumMod val="75000"/>
                  </a:schemeClr>
                </a:solidFill>
              </a:rPr>
              <a:t>Average 3.9%</a:t>
            </a:r>
          </a:p>
        </p:txBody>
      </p:sp>
      <p:sp>
        <p:nvSpPr>
          <p:cNvPr id="24" name="TextBox 23">
            <a:extLst>
              <a:ext uri="{FF2B5EF4-FFF2-40B4-BE49-F238E27FC236}">
                <a16:creationId xmlns:a16="http://schemas.microsoft.com/office/drawing/2014/main" id="{AC22A67B-2595-4E16-90F8-479003039EBE}"/>
              </a:ext>
            </a:extLst>
          </p:cNvPr>
          <p:cNvSpPr txBox="1"/>
          <p:nvPr/>
        </p:nvSpPr>
        <p:spPr>
          <a:xfrm>
            <a:off x="3153840" y="816168"/>
            <a:ext cx="1703863" cy="523220"/>
          </a:xfrm>
          <a:prstGeom prst="rect">
            <a:avLst/>
          </a:prstGeom>
          <a:noFill/>
        </p:spPr>
        <p:txBody>
          <a:bodyPr wrap="none" rtlCol="0">
            <a:spAutoFit/>
          </a:bodyPr>
          <a:lstStyle/>
          <a:p>
            <a:pPr algn="ctr"/>
            <a:r>
              <a:rPr lang="en-AU" sz="1400" b="1" dirty="0">
                <a:solidFill>
                  <a:schemeClr val="tx2">
                    <a:lumMod val="75000"/>
                  </a:schemeClr>
                </a:solidFill>
              </a:rPr>
              <a:t>Demand Growth </a:t>
            </a:r>
          </a:p>
          <a:p>
            <a:pPr algn="ctr"/>
            <a:r>
              <a:rPr lang="en-AU" sz="1400" b="1" dirty="0">
                <a:solidFill>
                  <a:schemeClr val="tx2">
                    <a:lumMod val="75000"/>
                  </a:schemeClr>
                </a:solidFill>
              </a:rPr>
              <a:t>Average 4.1%</a:t>
            </a:r>
          </a:p>
        </p:txBody>
      </p:sp>
      <p:sp>
        <p:nvSpPr>
          <p:cNvPr id="15" name="Rectangle 14">
            <a:extLst>
              <a:ext uri="{FF2B5EF4-FFF2-40B4-BE49-F238E27FC236}">
                <a16:creationId xmlns:a16="http://schemas.microsoft.com/office/drawing/2014/main" id="{F4C3782F-F0B7-4F9F-A5DB-53A005909CC0}"/>
              </a:ext>
            </a:extLst>
          </p:cNvPr>
          <p:cNvSpPr/>
          <p:nvPr/>
        </p:nvSpPr>
        <p:spPr>
          <a:xfrm>
            <a:off x="327487" y="4677333"/>
            <a:ext cx="167640" cy="290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8299B4B6-D45D-47EE-9B36-2ECBC1970B8C}"/>
              </a:ext>
            </a:extLst>
          </p:cNvPr>
          <p:cNvPicPr>
            <a:picLocks noChangeAspect="1"/>
          </p:cNvPicPr>
          <p:nvPr/>
        </p:nvPicPr>
        <p:blipFill>
          <a:blip r:embed="rId4"/>
          <a:stretch>
            <a:fillRect/>
          </a:stretch>
        </p:blipFill>
        <p:spPr>
          <a:xfrm>
            <a:off x="1708854" y="4212512"/>
            <a:ext cx="5827891" cy="1542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graphicEl>
                                              <a:chart seriesIdx="1"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graphicEl>
                                              <a:chart seriesIdx="2"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graphicEl>
                                              <a:chart seriesIdx="3"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graphicEl>
                                              <a:chart seriesIdx="4" categoryIdx="-4" bldStep="series"/>
                                            </p:graphicEl>
                                          </p:spTgt>
                                        </p:tgtEl>
                                        <p:attrNameLst>
                                          <p:attrName>style.visibility</p:attrName>
                                        </p:attrNameLst>
                                      </p:cBhvr>
                                      <p:to>
                                        <p:strVal val="visible"/>
                                      </p:to>
                                    </p:set>
                                    <p:anim calcmode="lin" valueType="num">
                                      <p:cBhvr additive="base">
                                        <p:cTn id="31" dur="500" fill="hold"/>
                                        <p:tgtEl>
                                          <p:spTgt spid="16">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graphicEl>
                                              <a:chart seriesIdx="4" categoryIdx="-4" bldStep="series"/>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series"/>
        </p:bldSub>
      </p:bldGraphic>
      <p:bldP spid="20" grpId="0"/>
      <p:bldP spid="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5">
            <a:extLst>
              <a:ext uri="{FF2B5EF4-FFF2-40B4-BE49-F238E27FC236}">
                <a16:creationId xmlns:a16="http://schemas.microsoft.com/office/drawing/2014/main" id="{B723C0D4-6FCE-4F0D-B288-22C37AEFCFD6}"/>
              </a:ext>
            </a:extLst>
          </p:cNvPr>
          <p:cNvSpPr txBox="1">
            <a:spLocks/>
          </p:cNvSpPr>
          <p:nvPr/>
        </p:nvSpPr>
        <p:spPr bwMode="auto">
          <a:xfrm>
            <a:off x="390524" y="333375"/>
            <a:ext cx="8208004"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500" kern="1200">
                <a:solidFill>
                  <a:schemeClr val="tx1"/>
                </a:solidFill>
                <a:latin typeface="Gotham" panose="02000603030000020004" pitchFamily="2" charset="0"/>
                <a:ea typeface="+mj-ea"/>
                <a:cs typeface="+mj-cs"/>
              </a:defRPr>
            </a:lvl1pPr>
            <a:lvl2pPr algn="l" rtl="0" eaLnBrk="0" fontAlgn="base" hangingPunct="0">
              <a:spcBef>
                <a:spcPct val="0"/>
              </a:spcBef>
              <a:spcAft>
                <a:spcPct val="0"/>
              </a:spcAft>
              <a:defRPr sz="2000">
                <a:solidFill>
                  <a:schemeClr val="tx1"/>
                </a:solidFill>
                <a:latin typeface="Gotham" pitchFamily="2" charset="0"/>
              </a:defRPr>
            </a:lvl2pPr>
            <a:lvl3pPr algn="l" rtl="0" eaLnBrk="0" fontAlgn="base" hangingPunct="0">
              <a:spcBef>
                <a:spcPct val="0"/>
              </a:spcBef>
              <a:spcAft>
                <a:spcPct val="0"/>
              </a:spcAft>
              <a:defRPr sz="2000">
                <a:solidFill>
                  <a:schemeClr val="tx1"/>
                </a:solidFill>
                <a:latin typeface="Gotham" pitchFamily="2" charset="0"/>
              </a:defRPr>
            </a:lvl3pPr>
            <a:lvl4pPr algn="l" rtl="0" eaLnBrk="0" fontAlgn="base" hangingPunct="0">
              <a:spcBef>
                <a:spcPct val="0"/>
              </a:spcBef>
              <a:spcAft>
                <a:spcPct val="0"/>
              </a:spcAft>
              <a:defRPr sz="2000">
                <a:solidFill>
                  <a:schemeClr val="tx1"/>
                </a:solidFill>
                <a:latin typeface="Gotham" pitchFamily="2" charset="0"/>
              </a:defRPr>
            </a:lvl4pPr>
            <a:lvl5pPr algn="l" rtl="0" eaLnBrk="0" fontAlgn="base" hangingPunct="0">
              <a:spcBef>
                <a:spcPct val="0"/>
              </a:spcBef>
              <a:spcAft>
                <a:spcPct val="0"/>
              </a:spcAft>
              <a:defRPr sz="2000">
                <a:solidFill>
                  <a:schemeClr val="tx1"/>
                </a:solidFill>
                <a:latin typeface="Gotham" pitchFamily="2" charset="0"/>
              </a:defRPr>
            </a:lvl5pPr>
            <a:lvl6pPr marL="389626" algn="l" rtl="0" fontAlgn="base">
              <a:spcBef>
                <a:spcPct val="0"/>
              </a:spcBef>
              <a:spcAft>
                <a:spcPct val="0"/>
              </a:spcAft>
              <a:defRPr sz="2000">
                <a:solidFill>
                  <a:schemeClr val="tx1"/>
                </a:solidFill>
                <a:latin typeface="Gotham" pitchFamily="2" charset="0"/>
              </a:defRPr>
            </a:lvl6pPr>
            <a:lvl7pPr marL="779252" algn="l" rtl="0" fontAlgn="base">
              <a:spcBef>
                <a:spcPct val="0"/>
              </a:spcBef>
              <a:spcAft>
                <a:spcPct val="0"/>
              </a:spcAft>
              <a:defRPr sz="2000">
                <a:solidFill>
                  <a:schemeClr val="tx1"/>
                </a:solidFill>
                <a:latin typeface="Gotham" pitchFamily="2" charset="0"/>
              </a:defRPr>
            </a:lvl7pPr>
            <a:lvl8pPr marL="1168878" algn="l" rtl="0" fontAlgn="base">
              <a:spcBef>
                <a:spcPct val="0"/>
              </a:spcBef>
              <a:spcAft>
                <a:spcPct val="0"/>
              </a:spcAft>
              <a:defRPr sz="2000">
                <a:solidFill>
                  <a:schemeClr val="tx1"/>
                </a:solidFill>
                <a:latin typeface="Gotham" pitchFamily="2" charset="0"/>
              </a:defRPr>
            </a:lvl8pPr>
            <a:lvl9pPr marL="1558503" algn="l" rtl="0" fontAlgn="base">
              <a:spcBef>
                <a:spcPct val="0"/>
              </a:spcBef>
              <a:spcAft>
                <a:spcPct val="0"/>
              </a:spcAft>
              <a:defRPr sz="2000">
                <a:solidFill>
                  <a:schemeClr val="tx1"/>
                </a:solidFill>
                <a:latin typeface="Gotham" pitchFamily="2" charset="0"/>
              </a:defRPr>
            </a:lvl9pPr>
          </a:lstStyle>
          <a:p>
            <a:pPr algn="l" eaLnBrk="1" fontAlgn="auto" hangingPunct="1">
              <a:lnSpc>
                <a:spcPct val="70000"/>
              </a:lnSpc>
              <a:spcAft>
                <a:spcPts val="0"/>
              </a:spcAft>
              <a:defRPr/>
            </a:pPr>
            <a:r>
              <a:rPr lang="en-AU" sz="4400" dirty="0">
                <a:solidFill>
                  <a:schemeClr val="accent1"/>
                </a:solidFill>
                <a:latin typeface="+mj-lt"/>
              </a:rPr>
              <a:t>CAPITAL CITY </a:t>
            </a:r>
            <a:r>
              <a:rPr lang="en-AU" sz="4400" dirty="0">
                <a:solidFill>
                  <a:schemeClr val="accent2"/>
                </a:solidFill>
                <a:latin typeface="+mj-lt"/>
              </a:rPr>
              <a:t>REVPAR Forecasts</a:t>
            </a:r>
          </a:p>
        </p:txBody>
      </p:sp>
      <p:graphicFrame>
        <p:nvGraphicFramePr>
          <p:cNvPr id="17" name="Chart 16">
            <a:extLst>
              <a:ext uri="{FF2B5EF4-FFF2-40B4-BE49-F238E27FC236}">
                <a16:creationId xmlns:a16="http://schemas.microsoft.com/office/drawing/2014/main" id="{8A3D07AB-FE36-4D22-999D-2342251D51F8}"/>
              </a:ext>
            </a:extLst>
          </p:cNvPr>
          <p:cNvGraphicFramePr>
            <a:graphicFrameLocks/>
          </p:cNvGraphicFramePr>
          <p:nvPr>
            <p:extLst>
              <p:ext uri="{D42A27DB-BD31-4B8C-83A1-F6EECF244321}">
                <p14:modId xmlns:p14="http://schemas.microsoft.com/office/powerpoint/2010/main" val="1059928044"/>
              </p:ext>
            </p:extLst>
          </p:nvPr>
        </p:nvGraphicFramePr>
        <p:xfrm>
          <a:off x="270312" y="900000"/>
          <a:ext cx="8460000" cy="3636000"/>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31">
            <a:extLst>
              <a:ext uri="{FF2B5EF4-FFF2-40B4-BE49-F238E27FC236}">
                <a16:creationId xmlns:a16="http://schemas.microsoft.com/office/drawing/2014/main" id="{FD8AF861-404C-4359-97EA-30DBA6A1805A}"/>
              </a:ext>
            </a:extLst>
          </p:cNvPr>
          <p:cNvSpPr/>
          <p:nvPr/>
        </p:nvSpPr>
        <p:spPr>
          <a:xfrm>
            <a:off x="270312" y="4718304"/>
            <a:ext cx="358795" cy="292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FF996C82-F096-4C0B-8E8D-2B98BD82E59E}"/>
              </a:ext>
            </a:extLst>
          </p:cNvPr>
          <p:cNvSpPr txBox="1"/>
          <p:nvPr/>
        </p:nvSpPr>
        <p:spPr>
          <a:xfrm>
            <a:off x="6969371" y="4516829"/>
            <a:ext cx="1866217" cy="200055"/>
          </a:xfrm>
          <a:prstGeom prst="rect">
            <a:avLst/>
          </a:prstGeom>
          <a:noFill/>
        </p:spPr>
        <p:txBody>
          <a:bodyPr wrap="none" rtlCol="0">
            <a:spAutoFit/>
          </a:bodyPr>
          <a:lstStyle/>
          <a:p>
            <a:r>
              <a:rPr lang="en-AU" sz="700" i="1" dirty="0"/>
              <a:t>Source: Dransfield Hotel Futures 2018</a:t>
            </a:r>
          </a:p>
        </p:txBody>
      </p:sp>
      <p:sp>
        <p:nvSpPr>
          <p:cNvPr id="18" name="TextBox 17">
            <a:extLst>
              <a:ext uri="{FF2B5EF4-FFF2-40B4-BE49-F238E27FC236}">
                <a16:creationId xmlns:a16="http://schemas.microsoft.com/office/drawing/2014/main" id="{8F19132F-103C-4F46-A2B9-4923D58C74A1}"/>
              </a:ext>
            </a:extLst>
          </p:cNvPr>
          <p:cNvSpPr txBox="1"/>
          <p:nvPr/>
        </p:nvSpPr>
        <p:spPr>
          <a:xfrm>
            <a:off x="5347765" y="1435304"/>
            <a:ext cx="677750" cy="276999"/>
          </a:xfrm>
          <a:prstGeom prst="rect">
            <a:avLst/>
          </a:prstGeom>
          <a:noFill/>
        </p:spPr>
        <p:txBody>
          <a:bodyPr wrap="none" rtlCol="0">
            <a:spAutoFit/>
          </a:bodyPr>
          <a:lstStyle/>
          <a:p>
            <a:pPr algn="r"/>
            <a:r>
              <a:rPr lang="en-AU" sz="1200" dirty="0">
                <a:solidFill>
                  <a:schemeClr val="bg1">
                    <a:lumMod val="50000"/>
                  </a:schemeClr>
                </a:solidFill>
              </a:rPr>
              <a:t>Actual</a:t>
            </a:r>
          </a:p>
        </p:txBody>
      </p:sp>
      <p:cxnSp>
        <p:nvCxnSpPr>
          <p:cNvPr id="19" name="Straight Connector 18">
            <a:extLst>
              <a:ext uri="{FF2B5EF4-FFF2-40B4-BE49-F238E27FC236}">
                <a16:creationId xmlns:a16="http://schemas.microsoft.com/office/drawing/2014/main" id="{24FA677E-8D16-4782-82F6-DE043B9244FF}"/>
              </a:ext>
            </a:extLst>
          </p:cNvPr>
          <p:cNvCxnSpPr>
            <a:cxnSpLocks/>
          </p:cNvCxnSpPr>
          <p:nvPr/>
        </p:nvCxnSpPr>
        <p:spPr>
          <a:xfrm>
            <a:off x="5325266" y="1437573"/>
            <a:ext cx="14400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4753425-619A-4FC6-BDB6-78BC9CA5DACD}"/>
              </a:ext>
            </a:extLst>
          </p:cNvPr>
          <p:cNvCxnSpPr>
            <a:cxnSpLocks/>
          </p:cNvCxnSpPr>
          <p:nvPr/>
        </p:nvCxnSpPr>
        <p:spPr>
          <a:xfrm flipH="1" flipV="1">
            <a:off x="6042660" y="1452813"/>
            <a:ext cx="3810" cy="229389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3B6BAC5-F579-48DD-8050-061A335428DA}"/>
              </a:ext>
            </a:extLst>
          </p:cNvPr>
          <p:cNvSpPr txBox="1"/>
          <p:nvPr/>
        </p:nvSpPr>
        <p:spPr>
          <a:xfrm>
            <a:off x="6027420" y="1435305"/>
            <a:ext cx="849079" cy="276999"/>
          </a:xfrm>
          <a:prstGeom prst="rect">
            <a:avLst/>
          </a:prstGeom>
          <a:noFill/>
        </p:spPr>
        <p:txBody>
          <a:bodyPr wrap="none" rtlCol="0">
            <a:spAutoFit/>
          </a:bodyPr>
          <a:lstStyle/>
          <a:p>
            <a:r>
              <a:rPr lang="en-AU" sz="1200" dirty="0">
                <a:solidFill>
                  <a:schemeClr val="bg1">
                    <a:lumMod val="50000"/>
                  </a:schemeClr>
                </a:solidFill>
              </a:rPr>
              <a:t>Forecast</a:t>
            </a:r>
          </a:p>
        </p:txBody>
      </p:sp>
    </p:spTree>
    <p:extLst>
      <p:ext uri="{BB962C8B-B14F-4D97-AF65-F5344CB8AC3E}">
        <p14:creationId xmlns:p14="http://schemas.microsoft.com/office/powerpoint/2010/main" val="31171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graphicEl>
                                              <a:chart seriesIdx="1" categoryIdx="-4" bldStep="series"/>
                                            </p:graphicEl>
                                          </p:spTgt>
                                        </p:tgtEl>
                                        <p:attrNameLst>
                                          <p:attrName>style.visibility</p:attrName>
                                        </p:attrNameLst>
                                      </p:cBhvr>
                                      <p:to>
                                        <p:strVal val="visible"/>
                                      </p:to>
                                    </p:set>
                                    <p:anim calcmode="lin" valueType="num">
                                      <p:cBhvr additive="base">
                                        <p:cTn id="11" dur="500" fill="hold"/>
                                        <p:tgtEl>
                                          <p:spTgt spid="17">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graphicEl>
                                              <a:chart seriesIdx="2" categoryIdx="-4" bldStep="series"/>
                                            </p:graphicEl>
                                          </p:spTgt>
                                        </p:tgtEl>
                                        <p:attrNameLst>
                                          <p:attrName>style.visibility</p:attrName>
                                        </p:attrNameLst>
                                      </p:cBhvr>
                                      <p:to>
                                        <p:strVal val="visible"/>
                                      </p:to>
                                    </p:set>
                                    <p:anim calcmode="lin" valueType="num">
                                      <p:cBhvr additive="base">
                                        <p:cTn id="17" dur="500" fill="hold"/>
                                        <p:tgtEl>
                                          <p:spTgt spid="17">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graphicEl>
                                              <a:chart seriesIdx="3" categoryIdx="-4" bldStep="series"/>
                                            </p:graphicEl>
                                          </p:spTgt>
                                        </p:tgtEl>
                                        <p:attrNameLst>
                                          <p:attrName>style.visibility</p:attrName>
                                        </p:attrNameLst>
                                      </p:cBhvr>
                                      <p:to>
                                        <p:strVal val="visible"/>
                                      </p:to>
                                    </p:set>
                                    <p:anim calcmode="lin" valueType="num">
                                      <p:cBhvr additive="base">
                                        <p:cTn id="23" dur="500" fill="hold"/>
                                        <p:tgtEl>
                                          <p:spTgt spid="17">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graphicEl>
                                              <a:chart seriesIdx="4" categoryIdx="-4" bldStep="series"/>
                                            </p:graphicEl>
                                          </p:spTgt>
                                        </p:tgtEl>
                                        <p:attrNameLst>
                                          <p:attrName>style.visibility</p:attrName>
                                        </p:attrNameLst>
                                      </p:cBhvr>
                                      <p:to>
                                        <p:strVal val="visible"/>
                                      </p:to>
                                    </p:set>
                                    <p:anim calcmode="lin" valueType="num">
                                      <p:cBhvr additive="base">
                                        <p:cTn id="29" dur="500" fill="hold"/>
                                        <p:tgtEl>
                                          <p:spTgt spid="17">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graphicEl>
                                              <a:chart seriesIdx="4"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5">
            <a:extLst>
              <a:ext uri="{FF2B5EF4-FFF2-40B4-BE49-F238E27FC236}">
                <a16:creationId xmlns:a16="http://schemas.microsoft.com/office/drawing/2014/main" id="{B723C0D4-6FCE-4F0D-B288-22C37AEFCFD6}"/>
              </a:ext>
            </a:extLst>
          </p:cNvPr>
          <p:cNvSpPr txBox="1">
            <a:spLocks/>
          </p:cNvSpPr>
          <p:nvPr/>
        </p:nvSpPr>
        <p:spPr bwMode="auto">
          <a:xfrm>
            <a:off x="390523" y="333375"/>
            <a:ext cx="857059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500" kern="1200">
                <a:solidFill>
                  <a:schemeClr val="tx1"/>
                </a:solidFill>
                <a:latin typeface="Gotham" panose="02000603030000020004" pitchFamily="2" charset="0"/>
                <a:ea typeface="+mj-ea"/>
                <a:cs typeface="+mj-cs"/>
              </a:defRPr>
            </a:lvl1pPr>
            <a:lvl2pPr algn="l" rtl="0" eaLnBrk="0" fontAlgn="base" hangingPunct="0">
              <a:spcBef>
                <a:spcPct val="0"/>
              </a:spcBef>
              <a:spcAft>
                <a:spcPct val="0"/>
              </a:spcAft>
              <a:defRPr sz="2000">
                <a:solidFill>
                  <a:schemeClr val="tx1"/>
                </a:solidFill>
                <a:latin typeface="Gotham" pitchFamily="2" charset="0"/>
              </a:defRPr>
            </a:lvl2pPr>
            <a:lvl3pPr algn="l" rtl="0" eaLnBrk="0" fontAlgn="base" hangingPunct="0">
              <a:spcBef>
                <a:spcPct val="0"/>
              </a:spcBef>
              <a:spcAft>
                <a:spcPct val="0"/>
              </a:spcAft>
              <a:defRPr sz="2000">
                <a:solidFill>
                  <a:schemeClr val="tx1"/>
                </a:solidFill>
                <a:latin typeface="Gotham" pitchFamily="2" charset="0"/>
              </a:defRPr>
            </a:lvl3pPr>
            <a:lvl4pPr algn="l" rtl="0" eaLnBrk="0" fontAlgn="base" hangingPunct="0">
              <a:spcBef>
                <a:spcPct val="0"/>
              </a:spcBef>
              <a:spcAft>
                <a:spcPct val="0"/>
              </a:spcAft>
              <a:defRPr sz="2000">
                <a:solidFill>
                  <a:schemeClr val="tx1"/>
                </a:solidFill>
                <a:latin typeface="Gotham" pitchFamily="2" charset="0"/>
              </a:defRPr>
            </a:lvl4pPr>
            <a:lvl5pPr algn="l" rtl="0" eaLnBrk="0" fontAlgn="base" hangingPunct="0">
              <a:spcBef>
                <a:spcPct val="0"/>
              </a:spcBef>
              <a:spcAft>
                <a:spcPct val="0"/>
              </a:spcAft>
              <a:defRPr sz="2000">
                <a:solidFill>
                  <a:schemeClr val="tx1"/>
                </a:solidFill>
                <a:latin typeface="Gotham" pitchFamily="2" charset="0"/>
              </a:defRPr>
            </a:lvl5pPr>
            <a:lvl6pPr marL="389626" algn="l" rtl="0" fontAlgn="base">
              <a:spcBef>
                <a:spcPct val="0"/>
              </a:spcBef>
              <a:spcAft>
                <a:spcPct val="0"/>
              </a:spcAft>
              <a:defRPr sz="2000">
                <a:solidFill>
                  <a:schemeClr val="tx1"/>
                </a:solidFill>
                <a:latin typeface="Gotham" pitchFamily="2" charset="0"/>
              </a:defRPr>
            </a:lvl6pPr>
            <a:lvl7pPr marL="779252" algn="l" rtl="0" fontAlgn="base">
              <a:spcBef>
                <a:spcPct val="0"/>
              </a:spcBef>
              <a:spcAft>
                <a:spcPct val="0"/>
              </a:spcAft>
              <a:defRPr sz="2000">
                <a:solidFill>
                  <a:schemeClr val="tx1"/>
                </a:solidFill>
                <a:latin typeface="Gotham" pitchFamily="2" charset="0"/>
              </a:defRPr>
            </a:lvl7pPr>
            <a:lvl8pPr marL="1168878" algn="l" rtl="0" fontAlgn="base">
              <a:spcBef>
                <a:spcPct val="0"/>
              </a:spcBef>
              <a:spcAft>
                <a:spcPct val="0"/>
              </a:spcAft>
              <a:defRPr sz="2000">
                <a:solidFill>
                  <a:schemeClr val="tx1"/>
                </a:solidFill>
                <a:latin typeface="Gotham" pitchFamily="2" charset="0"/>
              </a:defRPr>
            </a:lvl8pPr>
            <a:lvl9pPr marL="1558503" algn="l" rtl="0" fontAlgn="base">
              <a:spcBef>
                <a:spcPct val="0"/>
              </a:spcBef>
              <a:spcAft>
                <a:spcPct val="0"/>
              </a:spcAft>
              <a:defRPr sz="2000">
                <a:solidFill>
                  <a:schemeClr val="tx1"/>
                </a:solidFill>
                <a:latin typeface="Gotham" pitchFamily="2" charset="0"/>
              </a:defRPr>
            </a:lvl9pPr>
          </a:lstStyle>
          <a:p>
            <a:pPr algn="l" eaLnBrk="1" fontAlgn="auto" hangingPunct="1">
              <a:lnSpc>
                <a:spcPct val="70000"/>
              </a:lnSpc>
              <a:spcAft>
                <a:spcPts val="0"/>
              </a:spcAft>
              <a:defRPr/>
            </a:pPr>
            <a:r>
              <a:rPr lang="en-AU" sz="4400" dirty="0">
                <a:solidFill>
                  <a:schemeClr val="accent1"/>
                </a:solidFill>
                <a:latin typeface="+mj-lt"/>
              </a:rPr>
              <a:t>CAPITAL CITY </a:t>
            </a:r>
            <a:r>
              <a:rPr lang="en-AU" sz="4400" dirty="0">
                <a:solidFill>
                  <a:schemeClr val="accent2"/>
                </a:solidFill>
                <a:latin typeface="+mj-lt"/>
              </a:rPr>
              <a:t>REVPAR Forecasts</a:t>
            </a:r>
          </a:p>
        </p:txBody>
      </p:sp>
      <p:graphicFrame>
        <p:nvGraphicFramePr>
          <p:cNvPr id="18" name="Chart 17">
            <a:extLst>
              <a:ext uri="{FF2B5EF4-FFF2-40B4-BE49-F238E27FC236}">
                <a16:creationId xmlns:a16="http://schemas.microsoft.com/office/drawing/2014/main" id="{276CB070-1D7E-4811-A828-4FF004B1D751}"/>
              </a:ext>
            </a:extLst>
          </p:cNvPr>
          <p:cNvGraphicFramePr>
            <a:graphicFrameLocks/>
          </p:cNvGraphicFramePr>
          <p:nvPr>
            <p:extLst>
              <p:ext uri="{D42A27DB-BD31-4B8C-83A1-F6EECF244321}">
                <p14:modId xmlns:p14="http://schemas.microsoft.com/office/powerpoint/2010/main" val="3110265795"/>
              </p:ext>
            </p:extLst>
          </p:nvPr>
        </p:nvGraphicFramePr>
        <p:xfrm>
          <a:off x="270000" y="900000"/>
          <a:ext cx="8460000" cy="3636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2371DC68-07D5-45F2-BC43-32FD7FD05200}"/>
              </a:ext>
            </a:extLst>
          </p:cNvPr>
          <p:cNvSpPr/>
          <p:nvPr/>
        </p:nvSpPr>
        <p:spPr>
          <a:xfrm>
            <a:off x="270312" y="4718304"/>
            <a:ext cx="358795" cy="292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E84B43CF-3F05-4711-AF6D-D47884DB3BBA}"/>
              </a:ext>
            </a:extLst>
          </p:cNvPr>
          <p:cNvSpPr txBox="1"/>
          <p:nvPr/>
        </p:nvSpPr>
        <p:spPr>
          <a:xfrm>
            <a:off x="5347765" y="1435304"/>
            <a:ext cx="677750" cy="276999"/>
          </a:xfrm>
          <a:prstGeom prst="rect">
            <a:avLst/>
          </a:prstGeom>
          <a:noFill/>
        </p:spPr>
        <p:txBody>
          <a:bodyPr wrap="none" rtlCol="0">
            <a:spAutoFit/>
          </a:bodyPr>
          <a:lstStyle/>
          <a:p>
            <a:pPr algn="r"/>
            <a:r>
              <a:rPr lang="en-AU" sz="1200" dirty="0">
                <a:solidFill>
                  <a:schemeClr val="bg1">
                    <a:lumMod val="50000"/>
                  </a:schemeClr>
                </a:solidFill>
              </a:rPr>
              <a:t>Actual</a:t>
            </a:r>
          </a:p>
        </p:txBody>
      </p:sp>
      <p:cxnSp>
        <p:nvCxnSpPr>
          <p:cNvPr id="30" name="Straight Connector 29">
            <a:extLst>
              <a:ext uri="{FF2B5EF4-FFF2-40B4-BE49-F238E27FC236}">
                <a16:creationId xmlns:a16="http://schemas.microsoft.com/office/drawing/2014/main" id="{B9CCABBD-9C7D-4564-B2CB-546DF0A1221F}"/>
              </a:ext>
            </a:extLst>
          </p:cNvPr>
          <p:cNvCxnSpPr>
            <a:cxnSpLocks/>
          </p:cNvCxnSpPr>
          <p:nvPr/>
        </p:nvCxnSpPr>
        <p:spPr>
          <a:xfrm>
            <a:off x="5325266" y="1437573"/>
            <a:ext cx="14400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699FAF-1FF8-458E-B0F1-9810C38FD812}"/>
              </a:ext>
            </a:extLst>
          </p:cNvPr>
          <p:cNvCxnSpPr>
            <a:cxnSpLocks/>
          </p:cNvCxnSpPr>
          <p:nvPr/>
        </p:nvCxnSpPr>
        <p:spPr>
          <a:xfrm flipH="1" flipV="1">
            <a:off x="6042660" y="1452813"/>
            <a:ext cx="3810" cy="229389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560DD16-5826-42E7-952F-2D9843F14861}"/>
              </a:ext>
            </a:extLst>
          </p:cNvPr>
          <p:cNvSpPr txBox="1"/>
          <p:nvPr/>
        </p:nvSpPr>
        <p:spPr>
          <a:xfrm>
            <a:off x="6027420" y="1435305"/>
            <a:ext cx="849079" cy="276999"/>
          </a:xfrm>
          <a:prstGeom prst="rect">
            <a:avLst/>
          </a:prstGeom>
          <a:noFill/>
        </p:spPr>
        <p:txBody>
          <a:bodyPr wrap="none" rtlCol="0">
            <a:spAutoFit/>
          </a:bodyPr>
          <a:lstStyle/>
          <a:p>
            <a:r>
              <a:rPr lang="en-AU" sz="1200" dirty="0">
                <a:solidFill>
                  <a:schemeClr val="bg1">
                    <a:lumMod val="50000"/>
                  </a:schemeClr>
                </a:solidFill>
              </a:rPr>
              <a:t>Forecast</a:t>
            </a:r>
          </a:p>
        </p:txBody>
      </p:sp>
      <p:sp>
        <p:nvSpPr>
          <p:cNvPr id="34" name="TextBox 33">
            <a:extLst>
              <a:ext uri="{FF2B5EF4-FFF2-40B4-BE49-F238E27FC236}">
                <a16:creationId xmlns:a16="http://schemas.microsoft.com/office/drawing/2014/main" id="{8F22BC45-4F2C-4B44-9B0A-2035E5243E79}"/>
              </a:ext>
            </a:extLst>
          </p:cNvPr>
          <p:cNvSpPr txBox="1"/>
          <p:nvPr/>
        </p:nvSpPr>
        <p:spPr>
          <a:xfrm>
            <a:off x="6969371" y="4516829"/>
            <a:ext cx="1866217" cy="200055"/>
          </a:xfrm>
          <a:prstGeom prst="rect">
            <a:avLst/>
          </a:prstGeom>
          <a:noFill/>
        </p:spPr>
        <p:txBody>
          <a:bodyPr wrap="none" rtlCol="0">
            <a:spAutoFit/>
          </a:bodyPr>
          <a:lstStyle/>
          <a:p>
            <a:r>
              <a:rPr lang="en-AU" sz="700" i="1" dirty="0"/>
              <a:t>Source: Dransfield Hotel Futures 2018</a:t>
            </a:r>
          </a:p>
        </p:txBody>
      </p:sp>
    </p:spTree>
    <p:extLst>
      <p:ext uri="{BB962C8B-B14F-4D97-AF65-F5344CB8AC3E}">
        <p14:creationId xmlns:p14="http://schemas.microsoft.com/office/powerpoint/2010/main" val="265559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
                                            <p:graphicEl>
                                              <a:chart seriesIdx="1" categoryIdx="-4" bldStep="series"/>
                                            </p:graphicEl>
                                          </p:spTgt>
                                        </p:tgtEl>
                                        <p:attrNameLst>
                                          <p:attrName>style.visibility</p:attrName>
                                        </p:attrNameLst>
                                      </p:cBhvr>
                                      <p:to>
                                        <p:strVal val="visible"/>
                                      </p:to>
                                    </p:set>
                                    <p:anim calcmode="lin" valueType="num">
                                      <p:cBhvr additive="base">
                                        <p:cTn id="11" dur="500" fill="hold"/>
                                        <p:tgtEl>
                                          <p:spTgt spid="18">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graphicEl>
                                              <a:chart seriesIdx="2" categoryIdx="-4" bldStep="series"/>
                                            </p:graphicEl>
                                          </p:spTgt>
                                        </p:tgtEl>
                                        <p:attrNameLst>
                                          <p:attrName>style.visibility</p:attrName>
                                        </p:attrNameLst>
                                      </p:cBhvr>
                                      <p:to>
                                        <p:strVal val="visible"/>
                                      </p:to>
                                    </p:set>
                                    <p:anim calcmode="lin" valueType="num">
                                      <p:cBhvr additive="base">
                                        <p:cTn id="17" dur="500" fill="hold"/>
                                        <p:tgtEl>
                                          <p:spTgt spid="18">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graphicEl>
                                              <a:chart seriesIdx="3" categoryIdx="-4" bldStep="series"/>
                                            </p:graphicEl>
                                          </p:spTgt>
                                        </p:tgtEl>
                                        <p:attrNameLst>
                                          <p:attrName>style.visibility</p:attrName>
                                        </p:attrNameLst>
                                      </p:cBhvr>
                                      <p:to>
                                        <p:strVal val="visible"/>
                                      </p:to>
                                    </p:set>
                                    <p:anim calcmode="lin" valueType="num">
                                      <p:cBhvr additive="base">
                                        <p:cTn id="23" dur="500" fill="hold"/>
                                        <p:tgtEl>
                                          <p:spTgt spid="18">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 animBg="0"/>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5">
            <a:extLst>
              <a:ext uri="{FF2B5EF4-FFF2-40B4-BE49-F238E27FC236}">
                <a16:creationId xmlns:a16="http://schemas.microsoft.com/office/drawing/2014/main" id="{B723C0D4-6FCE-4F0D-B288-22C37AEFCFD6}"/>
              </a:ext>
            </a:extLst>
          </p:cNvPr>
          <p:cNvSpPr txBox="1">
            <a:spLocks/>
          </p:cNvSpPr>
          <p:nvPr/>
        </p:nvSpPr>
        <p:spPr bwMode="auto">
          <a:xfrm>
            <a:off x="390523" y="333375"/>
            <a:ext cx="713681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rtl="0" eaLnBrk="0" fontAlgn="base" hangingPunct="0">
              <a:spcBef>
                <a:spcPct val="0"/>
              </a:spcBef>
              <a:spcAft>
                <a:spcPct val="0"/>
              </a:spcAft>
              <a:defRPr sz="4500" kern="1200">
                <a:solidFill>
                  <a:schemeClr val="tx1"/>
                </a:solidFill>
                <a:latin typeface="Gotham" panose="02000603030000020004" pitchFamily="2" charset="0"/>
                <a:ea typeface="+mj-ea"/>
                <a:cs typeface="+mj-cs"/>
              </a:defRPr>
            </a:lvl1pPr>
            <a:lvl2pPr algn="l" rtl="0" eaLnBrk="0" fontAlgn="base" hangingPunct="0">
              <a:spcBef>
                <a:spcPct val="0"/>
              </a:spcBef>
              <a:spcAft>
                <a:spcPct val="0"/>
              </a:spcAft>
              <a:defRPr sz="2000">
                <a:solidFill>
                  <a:schemeClr val="tx1"/>
                </a:solidFill>
                <a:latin typeface="Gotham" pitchFamily="2" charset="0"/>
              </a:defRPr>
            </a:lvl2pPr>
            <a:lvl3pPr algn="l" rtl="0" eaLnBrk="0" fontAlgn="base" hangingPunct="0">
              <a:spcBef>
                <a:spcPct val="0"/>
              </a:spcBef>
              <a:spcAft>
                <a:spcPct val="0"/>
              </a:spcAft>
              <a:defRPr sz="2000">
                <a:solidFill>
                  <a:schemeClr val="tx1"/>
                </a:solidFill>
                <a:latin typeface="Gotham" pitchFamily="2" charset="0"/>
              </a:defRPr>
            </a:lvl3pPr>
            <a:lvl4pPr algn="l" rtl="0" eaLnBrk="0" fontAlgn="base" hangingPunct="0">
              <a:spcBef>
                <a:spcPct val="0"/>
              </a:spcBef>
              <a:spcAft>
                <a:spcPct val="0"/>
              </a:spcAft>
              <a:defRPr sz="2000">
                <a:solidFill>
                  <a:schemeClr val="tx1"/>
                </a:solidFill>
                <a:latin typeface="Gotham" pitchFamily="2" charset="0"/>
              </a:defRPr>
            </a:lvl4pPr>
            <a:lvl5pPr algn="l" rtl="0" eaLnBrk="0" fontAlgn="base" hangingPunct="0">
              <a:spcBef>
                <a:spcPct val="0"/>
              </a:spcBef>
              <a:spcAft>
                <a:spcPct val="0"/>
              </a:spcAft>
              <a:defRPr sz="2000">
                <a:solidFill>
                  <a:schemeClr val="tx1"/>
                </a:solidFill>
                <a:latin typeface="Gotham" pitchFamily="2" charset="0"/>
              </a:defRPr>
            </a:lvl5pPr>
            <a:lvl6pPr marL="389626" algn="l" rtl="0" fontAlgn="base">
              <a:spcBef>
                <a:spcPct val="0"/>
              </a:spcBef>
              <a:spcAft>
                <a:spcPct val="0"/>
              </a:spcAft>
              <a:defRPr sz="2000">
                <a:solidFill>
                  <a:schemeClr val="tx1"/>
                </a:solidFill>
                <a:latin typeface="Gotham" pitchFamily="2" charset="0"/>
              </a:defRPr>
            </a:lvl6pPr>
            <a:lvl7pPr marL="779252" algn="l" rtl="0" fontAlgn="base">
              <a:spcBef>
                <a:spcPct val="0"/>
              </a:spcBef>
              <a:spcAft>
                <a:spcPct val="0"/>
              </a:spcAft>
              <a:defRPr sz="2000">
                <a:solidFill>
                  <a:schemeClr val="tx1"/>
                </a:solidFill>
                <a:latin typeface="Gotham" pitchFamily="2" charset="0"/>
              </a:defRPr>
            </a:lvl7pPr>
            <a:lvl8pPr marL="1168878" algn="l" rtl="0" fontAlgn="base">
              <a:spcBef>
                <a:spcPct val="0"/>
              </a:spcBef>
              <a:spcAft>
                <a:spcPct val="0"/>
              </a:spcAft>
              <a:defRPr sz="2000">
                <a:solidFill>
                  <a:schemeClr val="tx1"/>
                </a:solidFill>
                <a:latin typeface="Gotham" pitchFamily="2" charset="0"/>
              </a:defRPr>
            </a:lvl8pPr>
            <a:lvl9pPr marL="1558503" algn="l" rtl="0" fontAlgn="base">
              <a:spcBef>
                <a:spcPct val="0"/>
              </a:spcBef>
              <a:spcAft>
                <a:spcPct val="0"/>
              </a:spcAft>
              <a:defRPr sz="2000">
                <a:solidFill>
                  <a:schemeClr val="tx1"/>
                </a:solidFill>
                <a:latin typeface="Gotham" pitchFamily="2" charset="0"/>
              </a:defRPr>
            </a:lvl9pPr>
          </a:lstStyle>
          <a:p>
            <a:pPr algn="l" eaLnBrk="1" fontAlgn="auto" hangingPunct="1">
              <a:lnSpc>
                <a:spcPct val="70000"/>
              </a:lnSpc>
              <a:spcAft>
                <a:spcPts val="0"/>
              </a:spcAft>
              <a:defRPr/>
            </a:pPr>
            <a:r>
              <a:rPr lang="en-AU" sz="4400" dirty="0">
                <a:solidFill>
                  <a:schemeClr val="accent1"/>
                </a:solidFill>
                <a:latin typeface="+mj-lt"/>
              </a:rPr>
              <a:t>Capital CITY </a:t>
            </a:r>
            <a:r>
              <a:rPr lang="en-AU" sz="4400" dirty="0">
                <a:solidFill>
                  <a:schemeClr val="accent2"/>
                </a:solidFill>
                <a:latin typeface="+mj-lt"/>
              </a:rPr>
              <a:t>REVPAR forecasts</a:t>
            </a:r>
          </a:p>
        </p:txBody>
      </p:sp>
      <p:graphicFrame>
        <p:nvGraphicFramePr>
          <p:cNvPr id="19" name="Chart 18">
            <a:extLst>
              <a:ext uri="{FF2B5EF4-FFF2-40B4-BE49-F238E27FC236}">
                <a16:creationId xmlns:a16="http://schemas.microsoft.com/office/drawing/2014/main" id="{8F3D9524-4476-4D29-9024-15EF22FBF5C9}"/>
              </a:ext>
            </a:extLst>
          </p:cNvPr>
          <p:cNvGraphicFramePr>
            <a:graphicFrameLocks/>
          </p:cNvGraphicFramePr>
          <p:nvPr>
            <p:extLst>
              <p:ext uri="{D42A27DB-BD31-4B8C-83A1-F6EECF244321}">
                <p14:modId xmlns:p14="http://schemas.microsoft.com/office/powerpoint/2010/main" val="764713941"/>
              </p:ext>
            </p:extLst>
          </p:nvPr>
        </p:nvGraphicFramePr>
        <p:xfrm>
          <a:off x="270000" y="900000"/>
          <a:ext cx="8460000" cy="3636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CC3F0647-46FA-4937-8E16-E535BD53EEFE}"/>
              </a:ext>
            </a:extLst>
          </p:cNvPr>
          <p:cNvSpPr/>
          <p:nvPr/>
        </p:nvSpPr>
        <p:spPr>
          <a:xfrm>
            <a:off x="270312" y="4718304"/>
            <a:ext cx="358795" cy="292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7497E8E7-E8F0-4F35-866C-487CD9BFF7D9}"/>
              </a:ext>
            </a:extLst>
          </p:cNvPr>
          <p:cNvSpPr txBox="1"/>
          <p:nvPr/>
        </p:nvSpPr>
        <p:spPr>
          <a:xfrm>
            <a:off x="6969371" y="4516829"/>
            <a:ext cx="1866217" cy="200055"/>
          </a:xfrm>
          <a:prstGeom prst="rect">
            <a:avLst/>
          </a:prstGeom>
          <a:noFill/>
        </p:spPr>
        <p:txBody>
          <a:bodyPr wrap="none" rtlCol="0">
            <a:spAutoFit/>
          </a:bodyPr>
          <a:lstStyle/>
          <a:p>
            <a:r>
              <a:rPr lang="en-AU" sz="700" i="1" dirty="0"/>
              <a:t>Source: Dransfield Hotel Futures 2018</a:t>
            </a:r>
          </a:p>
        </p:txBody>
      </p:sp>
      <p:sp>
        <p:nvSpPr>
          <p:cNvPr id="13" name="TextBox 12">
            <a:extLst>
              <a:ext uri="{FF2B5EF4-FFF2-40B4-BE49-F238E27FC236}">
                <a16:creationId xmlns:a16="http://schemas.microsoft.com/office/drawing/2014/main" id="{1E6EBF7D-81A6-46BB-A2D7-69EB3A633047}"/>
              </a:ext>
            </a:extLst>
          </p:cNvPr>
          <p:cNvSpPr txBox="1"/>
          <p:nvPr/>
        </p:nvSpPr>
        <p:spPr>
          <a:xfrm>
            <a:off x="4711800" y="5451569"/>
            <a:ext cx="1866217" cy="200055"/>
          </a:xfrm>
          <a:prstGeom prst="rect">
            <a:avLst/>
          </a:prstGeom>
          <a:noFill/>
        </p:spPr>
        <p:txBody>
          <a:bodyPr wrap="none" rtlCol="0">
            <a:spAutoFit/>
          </a:bodyPr>
          <a:lstStyle/>
          <a:p>
            <a:r>
              <a:rPr lang="en-AU" sz="700" i="1" dirty="0"/>
              <a:t>Source: Dransfield Hotel Futures 2018</a:t>
            </a:r>
          </a:p>
        </p:txBody>
      </p:sp>
      <p:sp>
        <p:nvSpPr>
          <p:cNvPr id="20" name="TextBox 19">
            <a:extLst>
              <a:ext uri="{FF2B5EF4-FFF2-40B4-BE49-F238E27FC236}">
                <a16:creationId xmlns:a16="http://schemas.microsoft.com/office/drawing/2014/main" id="{89CAD4E7-36FD-4476-8FC0-77B64BFC495E}"/>
              </a:ext>
            </a:extLst>
          </p:cNvPr>
          <p:cNvSpPr txBox="1"/>
          <p:nvPr/>
        </p:nvSpPr>
        <p:spPr>
          <a:xfrm>
            <a:off x="5390495" y="1435304"/>
            <a:ext cx="677750" cy="276999"/>
          </a:xfrm>
          <a:prstGeom prst="rect">
            <a:avLst/>
          </a:prstGeom>
          <a:noFill/>
        </p:spPr>
        <p:txBody>
          <a:bodyPr wrap="none" rtlCol="0">
            <a:spAutoFit/>
          </a:bodyPr>
          <a:lstStyle/>
          <a:p>
            <a:pPr algn="r"/>
            <a:r>
              <a:rPr lang="en-AU" sz="1200" dirty="0">
                <a:solidFill>
                  <a:schemeClr val="bg1">
                    <a:lumMod val="50000"/>
                  </a:schemeClr>
                </a:solidFill>
              </a:rPr>
              <a:t>Actual</a:t>
            </a:r>
          </a:p>
        </p:txBody>
      </p:sp>
      <p:cxnSp>
        <p:nvCxnSpPr>
          <p:cNvPr id="21" name="Straight Connector 20">
            <a:extLst>
              <a:ext uri="{FF2B5EF4-FFF2-40B4-BE49-F238E27FC236}">
                <a16:creationId xmlns:a16="http://schemas.microsoft.com/office/drawing/2014/main" id="{04AA376E-F8A9-497C-835A-571F005B09A8}"/>
              </a:ext>
            </a:extLst>
          </p:cNvPr>
          <p:cNvCxnSpPr>
            <a:cxnSpLocks/>
          </p:cNvCxnSpPr>
          <p:nvPr/>
        </p:nvCxnSpPr>
        <p:spPr>
          <a:xfrm>
            <a:off x="5367996" y="1437573"/>
            <a:ext cx="14400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A19189-0B53-4EC1-BFB9-4D999B6923A7}"/>
              </a:ext>
            </a:extLst>
          </p:cNvPr>
          <p:cNvCxnSpPr>
            <a:cxnSpLocks/>
          </p:cNvCxnSpPr>
          <p:nvPr/>
        </p:nvCxnSpPr>
        <p:spPr>
          <a:xfrm flipH="1" flipV="1">
            <a:off x="6085390" y="1452813"/>
            <a:ext cx="3810" cy="229389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5915443-B447-428F-8590-5EC2C63C8FE2}"/>
              </a:ext>
            </a:extLst>
          </p:cNvPr>
          <p:cNvSpPr txBox="1"/>
          <p:nvPr/>
        </p:nvSpPr>
        <p:spPr>
          <a:xfrm>
            <a:off x="6070150" y="1435305"/>
            <a:ext cx="849079" cy="276999"/>
          </a:xfrm>
          <a:prstGeom prst="rect">
            <a:avLst/>
          </a:prstGeom>
          <a:noFill/>
        </p:spPr>
        <p:txBody>
          <a:bodyPr wrap="none" rtlCol="0">
            <a:spAutoFit/>
          </a:bodyPr>
          <a:lstStyle/>
          <a:p>
            <a:r>
              <a:rPr lang="en-AU" sz="1200" dirty="0">
                <a:solidFill>
                  <a:schemeClr val="bg1">
                    <a:lumMod val="50000"/>
                  </a:schemeClr>
                </a:solidFill>
              </a:rPr>
              <a:t>Forecast</a:t>
            </a:r>
          </a:p>
        </p:txBody>
      </p:sp>
    </p:spTree>
    <p:extLst>
      <p:ext uri="{BB962C8B-B14F-4D97-AF65-F5344CB8AC3E}">
        <p14:creationId xmlns:p14="http://schemas.microsoft.com/office/powerpoint/2010/main" val="215704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graphicEl>
                                              <a:chart seriesIdx="1" categoryIdx="-4" bldStep="series"/>
                                            </p:graphicEl>
                                          </p:spTgt>
                                        </p:tgtEl>
                                        <p:attrNameLst>
                                          <p:attrName>style.visibility</p:attrName>
                                        </p:attrNameLst>
                                      </p:cBhvr>
                                      <p:to>
                                        <p:strVal val="visible"/>
                                      </p:to>
                                    </p:set>
                                    <p:anim calcmode="lin" valueType="num">
                                      <p:cBhvr additive="base">
                                        <p:cTn id="11" dur="500" fill="hold"/>
                                        <p:tgtEl>
                                          <p:spTgt spid="1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graphicEl>
                                              <a:chart seriesIdx="2" categoryIdx="-4" bldStep="series"/>
                                            </p:graphicEl>
                                          </p:spTgt>
                                        </p:tgtEl>
                                        <p:attrNameLst>
                                          <p:attrName>style.visibility</p:attrName>
                                        </p:attrNameLst>
                                      </p:cBhvr>
                                      <p:to>
                                        <p:strVal val="visible"/>
                                      </p:to>
                                    </p:set>
                                    <p:anim calcmode="lin" valueType="num">
                                      <p:cBhvr additive="base">
                                        <p:cTn id="17" dur="500" fill="hold"/>
                                        <p:tgtEl>
                                          <p:spTgt spid="19">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graphicEl>
                                              <a:chart seriesIdx="3" categoryIdx="-4" bldStep="series"/>
                                            </p:graphicEl>
                                          </p:spTgt>
                                        </p:tgtEl>
                                        <p:attrNameLst>
                                          <p:attrName>style.visibility</p:attrName>
                                        </p:attrNameLst>
                                      </p:cBhvr>
                                      <p:to>
                                        <p:strVal val="visible"/>
                                      </p:to>
                                    </p:set>
                                    <p:anim calcmode="lin" valueType="num">
                                      <p:cBhvr additive="base">
                                        <p:cTn id="23" dur="500" fill="hold"/>
                                        <p:tgtEl>
                                          <p:spTgt spid="19">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Chart bld="series" animBg="0"/>
        </p:bldSub>
      </p:bldGraphic>
    </p:bldLst>
  </p:timing>
</p:sld>
</file>

<file path=ppt/theme/theme1.xml><?xml version="1.0" encoding="utf-8"?>
<a:theme xmlns:a="http://schemas.openxmlformats.org/drawingml/2006/main" name="Office Theme">
  <a:themeElements>
    <a:clrScheme name="Dransfield">
      <a:dk1>
        <a:sysClr val="windowText" lastClr="000000"/>
      </a:dk1>
      <a:lt1>
        <a:sysClr val="window" lastClr="FFFFFF"/>
      </a:lt1>
      <a:dk2>
        <a:srgbClr val="B4BBC0"/>
      </a:dk2>
      <a:lt2>
        <a:srgbClr val="D6DBDE"/>
      </a:lt2>
      <a:accent1>
        <a:srgbClr val="1B438B"/>
      </a:accent1>
      <a:accent2>
        <a:srgbClr val="A37F6A"/>
      </a:accent2>
      <a:accent3>
        <a:srgbClr val="519FD7"/>
      </a:accent3>
      <a:accent4>
        <a:srgbClr val="1B438B"/>
      </a:accent4>
      <a:accent5>
        <a:srgbClr val="A37F6A"/>
      </a:accent5>
      <a:accent6>
        <a:srgbClr val="519FD7"/>
      </a:accent6>
      <a:hlink>
        <a:srgbClr val="757E84"/>
      </a:hlink>
      <a:folHlink>
        <a:srgbClr val="B4BBC0"/>
      </a:folHlink>
    </a:clrScheme>
    <a:fontScheme name="Dransfield">
      <a:majorFont>
        <a:latin typeface="BigNoodleTitling"/>
        <a:ea typeface=""/>
        <a:cs typeface=""/>
      </a:majorFont>
      <a:minorFont>
        <a:latin typeface="Gotha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69042</TotalTime>
  <Words>2437</Words>
  <Application>Microsoft Office PowerPoint</Application>
  <PresentationFormat>On-screen Show (16:9)</PresentationFormat>
  <Paragraphs>339</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Helvetica</vt:lpstr>
      <vt:lpstr>Gotham</vt:lpstr>
      <vt:lpstr>Courier New</vt:lpstr>
      <vt:lpstr>Calibri</vt:lpstr>
      <vt:lpstr>Arial Black</vt:lpstr>
      <vt:lpstr>BigNoodleTitling</vt:lpstr>
      <vt:lpstr>Sylfaen</vt:lpstr>
      <vt:lpstr>Calibri Light</vt:lpstr>
      <vt:lpstr>Arial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dc:creator>
  <cp:lastModifiedBy>Hayden Longmuir</cp:lastModifiedBy>
  <cp:revision>908</cp:revision>
  <cp:lastPrinted>2019-01-21T03:56:23Z</cp:lastPrinted>
  <dcterms:created xsi:type="dcterms:W3CDTF">2015-02-07T07:57:30Z</dcterms:created>
  <dcterms:modified xsi:type="dcterms:W3CDTF">2019-01-21T22:18:08Z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rName">
    <vt:lpwstr>Adam</vt:lpwstr>
  </property>
  <property fmtid="{D5CDD505-2E9C-101B-9397-08002B2CF9AE}" pid="3" name="ComputerName">
    <vt:lpwstr>ADAM-ASUS</vt:lpwstr>
  </property>
</Properties>
</file>